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256" r:id="rId2"/>
    <p:sldId id="257" r:id="rId3"/>
    <p:sldId id="414" r:id="rId4"/>
    <p:sldId id="415" r:id="rId5"/>
    <p:sldId id="417" r:id="rId6"/>
    <p:sldId id="263" r:id="rId7"/>
    <p:sldId id="261" r:id="rId8"/>
    <p:sldId id="418" r:id="rId9"/>
    <p:sldId id="416" r:id="rId10"/>
    <p:sldId id="265" r:id="rId11"/>
    <p:sldId id="266" r:id="rId12"/>
    <p:sldId id="267" r:id="rId13"/>
    <p:sldId id="413"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419" r:id="rId28"/>
    <p:sldId id="42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421" r:id="rId52"/>
    <p:sldId id="422" r:id="rId53"/>
    <p:sldId id="303" r:id="rId54"/>
    <p:sldId id="304" r:id="rId55"/>
    <p:sldId id="313" r:id="rId56"/>
    <p:sldId id="314" r:id="rId57"/>
    <p:sldId id="315" r:id="rId58"/>
    <p:sldId id="316" r:id="rId59"/>
    <p:sldId id="317" r:id="rId60"/>
    <p:sldId id="318" r:id="rId61"/>
    <p:sldId id="319" r:id="rId62"/>
    <p:sldId id="320" r:id="rId63"/>
    <p:sldId id="321" r:id="rId64"/>
    <p:sldId id="425" r:id="rId65"/>
    <p:sldId id="426" r:id="rId66"/>
    <p:sldId id="322" r:id="rId67"/>
    <p:sldId id="323" r:id="rId68"/>
    <p:sldId id="423" r:id="rId69"/>
    <p:sldId id="424" r:id="rId70"/>
    <p:sldId id="326" r:id="rId71"/>
    <p:sldId id="327" r:id="rId72"/>
    <p:sldId id="328" r:id="rId73"/>
    <p:sldId id="329" r:id="rId74"/>
    <p:sldId id="330" r:id="rId75"/>
    <p:sldId id="331"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50" r:id="rId89"/>
    <p:sldId id="351" r:id="rId90"/>
    <p:sldId id="427" r:id="rId91"/>
    <p:sldId id="428" r:id="rId92"/>
    <p:sldId id="356" r:id="rId93"/>
    <p:sldId id="357" r:id="rId94"/>
    <p:sldId id="352" r:id="rId95"/>
    <p:sldId id="353" r:id="rId96"/>
    <p:sldId id="358" r:id="rId97"/>
    <p:sldId id="359" r:id="rId98"/>
    <p:sldId id="360" r:id="rId99"/>
    <p:sldId id="361" r:id="rId100"/>
    <p:sldId id="362" r:id="rId101"/>
    <p:sldId id="363" r:id="rId102"/>
    <p:sldId id="364" r:id="rId103"/>
    <p:sldId id="365" r:id="rId104"/>
    <p:sldId id="366" r:id="rId105"/>
    <p:sldId id="367" r:id="rId106"/>
    <p:sldId id="368" r:id="rId107"/>
    <p:sldId id="371" r:id="rId108"/>
    <p:sldId id="372" r:id="rId109"/>
    <p:sldId id="373" r:id="rId110"/>
    <p:sldId id="374" r:id="rId111"/>
    <p:sldId id="429" r:id="rId112"/>
    <p:sldId id="430" r:id="rId113"/>
    <p:sldId id="375" r:id="rId114"/>
    <p:sldId id="376" r:id="rId115"/>
    <p:sldId id="431" r:id="rId116"/>
    <p:sldId id="432"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412" r:id="rId1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4"/>
    <p:restoredTop sz="83569"/>
  </p:normalViewPr>
  <p:slideViewPr>
    <p:cSldViewPr snapToGrid="0" snapToObjects="1">
      <p:cViewPr>
        <p:scale>
          <a:sx n="34" d="100"/>
          <a:sy n="34" d="100"/>
        </p:scale>
        <p:origin x="1104"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notesMaster" Target="notesMasters/notesMaster1.xml"/><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558384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28388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4096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62056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xfrm>
            <a:off x="381000" y="685800"/>
            <a:ext cx="6096000" cy="3429000"/>
          </a:xfrm>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6207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24626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004151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40585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xfrm>
            <a:off x="381000" y="685800"/>
            <a:ext cx="6096000" cy="3429000"/>
          </a:xfrm>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23353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a:spLocks noGrp="1" noRot="1" noChangeAspect="1"/>
          </p:cNvSpPr>
          <p:nvPr>
            <p:ph type="sldImg"/>
          </p:nvPr>
        </p:nvSpPr>
        <p:spPr>
          <a:xfrm>
            <a:off x="381000" y="685800"/>
            <a:ext cx="6096000" cy="3429000"/>
          </a:xfrm>
          <a:prstGeom prst="rect">
            <a:avLst/>
          </a:prstGeom>
        </p:spPr>
        <p:txBody>
          <a:bodyPr/>
          <a:lstStyle/>
          <a:p>
            <a:endParaRPr/>
          </a:p>
        </p:txBody>
      </p:sp>
      <p:sp>
        <p:nvSpPr>
          <p:cNvPr id="396" name="Shape 39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0187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xfrm>
            <a:off x="381000" y="685800"/>
            <a:ext cx="6096000" cy="3429000"/>
          </a:xfrm>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20166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xfrm>
            <a:off x="381000" y="685800"/>
            <a:ext cx="6096000" cy="3429000"/>
          </a:xfrm>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29083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68482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xfrm>
            <a:off x="381000" y="685800"/>
            <a:ext cx="6096000" cy="3429000"/>
          </a:xfrm>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21050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26755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81000" y="685800"/>
            <a:ext cx="609600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57924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noRot="1" noChangeAspect="1"/>
          </p:cNvSpPr>
          <p:nvPr>
            <p:ph type="sldImg"/>
          </p:nvPr>
        </p:nvSpPr>
        <p:spPr>
          <a:xfrm>
            <a:off x="381000" y="685800"/>
            <a:ext cx="6096000" cy="3429000"/>
          </a:xfrm>
          <a:prstGeom prst="rect">
            <a:avLst/>
          </a:prstGeom>
        </p:spPr>
        <p:txBody>
          <a:bodyPr/>
          <a:lstStyle/>
          <a:p>
            <a:endParaRPr/>
          </a:p>
        </p:txBody>
      </p:sp>
      <p:sp>
        <p:nvSpPr>
          <p:cNvPr id="475" name="Shape 47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30608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xfrm>
            <a:off x="381000" y="685800"/>
            <a:ext cx="6096000" cy="3429000"/>
          </a:xfrm>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25620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0818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xfrm>
            <a:off x="381000" y="685800"/>
            <a:ext cx="6096000" cy="3429000"/>
          </a:xfrm>
          <a:prstGeom prst="rect">
            <a:avLst/>
          </a:prstGeom>
        </p:spPr>
        <p:txBody>
          <a:bodyPr/>
          <a:lstStyle/>
          <a:p>
            <a:endParaRPr/>
          </a:p>
        </p:txBody>
      </p:sp>
      <p:sp>
        <p:nvSpPr>
          <p:cNvPr id="520" name="Shape 52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42608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noRot="1" noChangeAspect="1"/>
          </p:cNvSpPr>
          <p:nvPr>
            <p:ph type="sldImg"/>
          </p:nvPr>
        </p:nvSpPr>
        <p:spPr>
          <a:xfrm>
            <a:off x="381000" y="685800"/>
            <a:ext cx="6096000" cy="3429000"/>
          </a:xfrm>
          <a:prstGeom prst="rect">
            <a:avLst/>
          </a:prstGeom>
        </p:spPr>
        <p:txBody>
          <a:bodyPr/>
          <a:lstStyle/>
          <a:p>
            <a:endParaRPr/>
          </a:p>
        </p:txBody>
      </p:sp>
      <p:sp>
        <p:nvSpPr>
          <p:cNvPr id="538" name="Shape 53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85452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hape 621"/>
          <p:cNvSpPr>
            <a:spLocks noGrp="1" noRot="1" noChangeAspect="1"/>
          </p:cNvSpPr>
          <p:nvPr>
            <p:ph type="sldImg"/>
          </p:nvPr>
        </p:nvSpPr>
        <p:spPr>
          <a:xfrm>
            <a:off x="381000" y="685800"/>
            <a:ext cx="6096000" cy="3429000"/>
          </a:xfrm>
          <a:prstGeom prst="rect">
            <a:avLst/>
          </a:prstGeom>
        </p:spPr>
        <p:txBody>
          <a:bodyPr/>
          <a:lstStyle/>
          <a:p>
            <a:endParaRPr/>
          </a:p>
        </p:txBody>
      </p:sp>
      <p:sp>
        <p:nvSpPr>
          <p:cNvPr id="622" name="Shape 62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27390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a:spLocks noGrp="1" noRot="1" noChangeAspect="1"/>
          </p:cNvSpPr>
          <p:nvPr>
            <p:ph type="sldImg"/>
          </p:nvPr>
        </p:nvSpPr>
        <p:spPr>
          <a:xfrm>
            <a:off x="381000" y="685800"/>
            <a:ext cx="6096000" cy="3429000"/>
          </a:xfrm>
          <a:prstGeom prst="rect">
            <a:avLst/>
          </a:prstGeom>
        </p:spPr>
        <p:txBody>
          <a:bodyPr/>
          <a:lstStyle/>
          <a:p>
            <a:endParaRPr/>
          </a:p>
        </p:txBody>
      </p:sp>
      <p:sp>
        <p:nvSpPr>
          <p:cNvPr id="659" name="Shape 6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37341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7384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noRot="1" noChangeAspect="1"/>
          </p:cNvSpPr>
          <p:nvPr>
            <p:ph type="sldImg"/>
          </p:nvPr>
        </p:nvSpPr>
        <p:spPr>
          <a:xfrm>
            <a:off x="381000" y="685800"/>
            <a:ext cx="6096000" cy="3429000"/>
          </a:xfrm>
          <a:prstGeom prst="rect">
            <a:avLst/>
          </a:prstGeom>
        </p:spPr>
        <p:txBody>
          <a:bodyPr/>
          <a:lstStyle/>
          <a:p>
            <a:endParaRPr/>
          </a:p>
        </p:txBody>
      </p:sp>
      <p:sp>
        <p:nvSpPr>
          <p:cNvPr id="677" name="Shape 67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29542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hape 863"/>
          <p:cNvSpPr>
            <a:spLocks noGrp="1" noRot="1" noChangeAspect="1"/>
          </p:cNvSpPr>
          <p:nvPr>
            <p:ph type="sldImg"/>
          </p:nvPr>
        </p:nvSpPr>
        <p:spPr>
          <a:xfrm>
            <a:off x="381000" y="685800"/>
            <a:ext cx="6096000" cy="3429000"/>
          </a:xfrm>
          <a:prstGeom prst="rect">
            <a:avLst/>
          </a:prstGeom>
        </p:spPr>
        <p:txBody>
          <a:bodyPr/>
          <a:lstStyle/>
          <a:p>
            <a:endParaRPr/>
          </a:p>
        </p:txBody>
      </p:sp>
      <p:sp>
        <p:nvSpPr>
          <p:cNvPr id="864" name="Shape 86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60114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Shape 889"/>
          <p:cNvSpPr>
            <a:spLocks noGrp="1" noRot="1" noChangeAspect="1"/>
          </p:cNvSpPr>
          <p:nvPr>
            <p:ph type="sldImg"/>
          </p:nvPr>
        </p:nvSpPr>
        <p:spPr>
          <a:xfrm>
            <a:off x="381000" y="685800"/>
            <a:ext cx="6096000" cy="3429000"/>
          </a:xfrm>
          <a:prstGeom prst="rect">
            <a:avLst/>
          </a:prstGeom>
        </p:spPr>
        <p:txBody>
          <a:bodyPr/>
          <a:lstStyle/>
          <a:p>
            <a:endParaRPr/>
          </a:p>
        </p:txBody>
      </p:sp>
      <p:sp>
        <p:nvSpPr>
          <p:cNvPr id="890" name="Shape 89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1351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a:spLocks noGrp="1" noRot="1" noChangeAspect="1"/>
          </p:cNvSpPr>
          <p:nvPr>
            <p:ph type="sldImg"/>
          </p:nvPr>
        </p:nvSpPr>
        <p:spPr>
          <a:xfrm>
            <a:off x="381000" y="685800"/>
            <a:ext cx="6096000" cy="3429000"/>
          </a:xfrm>
          <a:prstGeom prst="rect">
            <a:avLst/>
          </a:prstGeom>
        </p:spPr>
        <p:txBody>
          <a:bodyPr/>
          <a:lstStyle/>
          <a:p>
            <a:endParaRPr/>
          </a:p>
        </p:txBody>
      </p:sp>
      <p:sp>
        <p:nvSpPr>
          <p:cNvPr id="917" name="Shape 9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25482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Shape 943"/>
          <p:cNvSpPr>
            <a:spLocks noGrp="1" noRot="1" noChangeAspect="1"/>
          </p:cNvSpPr>
          <p:nvPr>
            <p:ph type="sldImg"/>
          </p:nvPr>
        </p:nvSpPr>
        <p:spPr>
          <a:xfrm>
            <a:off x="381000" y="685800"/>
            <a:ext cx="6096000" cy="3429000"/>
          </a:xfrm>
          <a:prstGeom prst="rect">
            <a:avLst/>
          </a:prstGeom>
        </p:spPr>
        <p:txBody>
          <a:bodyPr/>
          <a:lstStyle/>
          <a:p>
            <a:endParaRPr/>
          </a:p>
        </p:txBody>
      </p:sp>
      <p:sp>
        <p:nvSpPr>
          <p:cNvPr id="944" name="Shape 9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58141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Shape 969"/>
          <p:cNvSpPr>
            <a:spLocks noGrp="1" noRot="1" noChangeAspect="1"/>
          </p:cNvSpPr>
          <p:nvPr>
            <p:ph type="sldImg"/>
          </p:nvPr>
        </p:nvSpPr>
        <p:spPr>
          <a:xfrm>
            <a:off x="381000" y="685800"/>
            <a:ext cx="6096000" cy="3429000"/>
          </a:xfrm>
          <a:prstGeom prst="rect">
            <a:avLst/>
          </a:prstGeom>
        </p:spPr>
        <p:txBody>
          <a:bodyPr/>
          <a:lstStyle/>
          <a:p>
            <a:endParaRPr/>
          </a:p>
        </p:txBody>
      </p:sp>
      <p:sp>
        <p:nvSpPr>
          <p:cNvPr id="970" name="Shape 97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8598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Shape 996"/>
          <p:cNvSpPr>
            <a:spLocks noGrp="1" noRot="1" noChangeAspect="1"/>
          </p:cNvSpPr>
          <p:nvPr>
            <p:ph type="sldImg"/>
          </p:nvPr>
        </p:nvSpPr>
        <p:spPr>
          <a:xfrm>
            <a:off x="381000" y="685800"/>
            <a:ext cx="6096000" cy="3429000"/>
          </a:xfrm>
          <a:prstGeom prst="rect">
            <a:avLst/>
          </a:prstGeom>
        </p:spPr>
        <p:txBody>
          <a:bodyPr/>
          <a:lstStyle/>
          <a:p>
            <a:endParaRPr/>
          </a:p>
        </p:txBody>
      </p:sp>
      <p:sp>
        <p:nvSpPr>
          <p:cNvPr id="997" name="Shape 9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75595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Shape 1023"/>
          <p:cNvSpPr>
            <a:spLocks noGrp="1" noRot="1" noChangeAspect="1"/>
          </p:cNvSpPr>
          <p:nvPr>
            <p:ph type="sldImg"/>
          </p:nvPr>
        </p:nvSpPr>
        <p:spPr>
          <a:xfrm>
            <a:off x="381000" y="685800"/>
            <a:ext cx="6096000" cy="3429000"/>
          </a:xfrm>
          <a:prstGeom prst="rect">
            <a:avLst/>
          </a:prstGeom>
        </p:spPr>
        <p:txBody>
          <a:bodyPr/>
          <a:lstStyle/>
          <a:p>
            <a:endParaRPr/>
          </a:p>
        </p:txBody>
      </p:sp>
      <p:sp>
        <p:nvSpPr>
          <p:cNvPr id="1024" name="Shape 10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73098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 name="Shape 1100"/>
          <p:cNvSpPr>
            <a:spLocks noGrp="1" noRot="1" noChangeAspect="1"/>
          </p:cNvSpPr>
          <p:nvPr>
            <p:ph type="sldImg"/>
          </p:nvPr>
        </p:nvSpPr>
        <p:spPr>
          <a:xfrm>
            <a:off x="381000" y="685800"/>
            <a:ext cx="6096000" cy="3429000"/>
          </a:xfrm>
          <a:prstGeom prst="rect">
            <a:avLst/>
          </a:prstGeom>
        </p:spPr>
        <p:txBody>
          <a:bodyPr/>
          <a:lstStyle/>
          <a:p>
            <a:endParaRPr/>
          </a:p>
        </p:txBody>
      </p:sp>
      <p:sp>
        <p:nvSpPr>
          <p:cNvPr id="1101" name="Shape 110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90370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Shape 1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158" name="Shape 115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79447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381000" y="685800"/>
            <a:ext cx="6096000" cy="3429000"/>
          </a:xfrm>
          <a:prstGeom prst="rect">
            <a:avLst/>
          </a:prstGeom>
        </p:spPr>
        <p:txBody>
          <a:bodyPr/>
          <a:lstStyle/>
          <a:p>
            <a:endParaRPr/>
          </a:p>
        </p:txBody>
      </p:sp>
      <p:sp>
        <p:nvSpPr>
          <p:cNvPr id="79" name="Shape 7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39919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Shape 1182"/>
          <p:cNvSpPr>
            <a:spLocks noGrp="1" noRot="1" noChangeAspect="1"/>
          </p:cNvSpPr>
          <p:nvPr>
            <p:ph type="sldImg"/>
          </p:nvPr>
        </p:nvSpPr>
        <p:spPr>
          <a:xfrm>
            <a:off x="381000" y="685800"/>
            <a:ext cx="6096000" cy="3429000"/>
          </a:xfrm>
          <a:prstGeom prst="rect">
            <a:avLst/>
          </a:prstGeom>
        </p:spPr>
        <p:txBody>
          <a:bodyPr/>
          <a:lstStyle/>
          <a:p>
            <a:endParaRPr/>
          </a:p>
        </p:txBody>
      </p:sp>
      <p:sp>
        <p:nvSpPr>
          <p:cNvPr id="1183" name="Shape 118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94490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Shape 1227"/>
          <p:cNvSpPr>
            <a:spLocks noGrp="1" noRot="1" noChangeAspect="1"/>
          </p:cNvSpPr>
          <p:nvPr>
            <p:ph type="sldImg"/>
          </p:nvPr>
        </p:nvSpPr>
        <p:spPr>
          <a:xfrm>
            <a:off x="381000" y="685800"/>
            <a:ext cx="6096000" cy="3429000"/>
          </a:xfrm>
          <a:prstGeom prst="rect">
            <a:avLst/>
          </a:prstGeom>
        </p:spPr>
        <p:txBody>
          <a:bodyPr/>
          <a:lstStyle/>
          <a:p>
            <a:endParaRPr/>
          </a:p>
        </p:txBody>
      </p:sp>
      <p:sp>
        <p:nvSpPr>
          <p:cNvPr id="1228" name="Shape 122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25661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 name="Shape 1253"/>
          <p:cNvSpPr>
            <a:spLocks noGrp="1" noRot="1" noChangeAspect="1"/>
          </p:cNvSpPr>
          <p:nvPr>
            <p:ph type="sldImg"/>
          </p:nvPr>
        </p:nvSpPr>
        <p:spPr>
          <a:xfrm>
            <a:off x="381000" y="685800"/>
            <a:ext cx="6096000" cy="3429000"/>
          </a:xfrm>
          <a:prstGeom prst="rect">
            <a:avLst/>
          </a:prstGeom>
        </p:spPr>
        <p:txBody>
          <a:bodyPr/>
          <a:lstStyle/>
          <a:p>
            <a:endParaRPr/>
          </a:p>
        </p:txBody>
      </p:sp>
      <p:sp>
        <p:nvSpPr>
          <p:cNvPr id="1254" name="Shape 125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346398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 name="Shape 1280"/>
          <p:cNvSpPr>
            <a:spLocks noGrp="1" noRot="1" noChangeAspect="1"/>
          </p:cNvSpPr>
          <p:nvPr>
            <p:ph type="sldImg"/>
          </p:nvPr>
        </p:nvSpPr>
        <p:spPr>
          <a:xfrm>
            <a:off x="381000" y="685800"/>
            <a:ext cx="6096000" cy="3429000"/>
          </a:xfrm>
          <a:prstGeom prst="rect">
            <a:avLst/>
          </a:prstGeom>
        </p:spPr>
        <p:txBody>
          <a:bodyPr/>
          <a:lstStyle/>
          <a:p>
            <a:endParaRPr/>
          </a:p>
        </p:txBody>
      </p:sp>
      <p:sp>
        <p:nvSpPr>
          <p:cNvPr id="1281" name="Shape 128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9364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 name="Shape 1308"/>
          <p:cNvSpPr>
            <a:spLocks noGrp="1" noRot="1" noChangeAspect="1"/>
          </p:cNvSpPr>
          <p:nvPr>
            <p:ph type="sldImg"/>
          </p:nvPr>
        </p:nvSpPr>
        <p:spPr>
          <a:xfrm>
            <a:off x="381000" y="685800"/>
            <a:ext cx="6096000" cy="3429000"/>
          </a:xfrm>
          <a:prstGeom prst="rect">
            <a:avLst/>
          </a:prstGeom>
        </p:spPr>
        <p:txBody>
          <a:bodyPr/>
          <a:lstStyle/>
          <a:p>
            <a:endParaRPr/>
          </a:p>
        </p:txBody>
      </p:sp>
      <p:sp>
        <p:nvSpPr>
          <p:cNvPr id="1309" name="Shape 130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92349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 name="Shape 1413"/>
          <p:cNvSpPr>
            <a:spLocks noGrp="1" noRot="1" noChangeAspect="1"/>
          </p:cNvSpPr>
          <p:nvPr>
            <p:ph type="sldImg"/>
          </p:nvPr>
        </p:nvSpPr>
        <p:spPr>
          <a:prstGeom prst="rect">
            <a:avLst/>
          </a:prstGeom>
        </p:spPr>
        <p:txBody>
          <a:bodyPr/>
          <a:lstStyle/>
          <a:p>
            <a:endParaRPr/>
          </a:p>
        </p:txBody>
      </p:sp>
      <p:sp>
        <p:nvSpPr>
          <p:cNvPr id="1414" name="Shape 1414"/>
          <p:cNvSpPr>
            <a:spLocks noGrp="1"/>
          </p:cNvSpPr>
          <p:nvPr>
            <p:ph type="body" sz="quarter" idx="1"/>
          </p:nvPr>
        </p:nvSpPr>
        <p:spPr>
          <a:prstGeom prst="rect">
            <a:avLst/>
          </a:prstGeom>
        </p:spPr>
        <p:txBody>
          <a:bodyPr/>
          <a:lstStyle/>
          <a:p>
            <a:r>
              <a:rPr dirty="0"/>
              <a:t>文件管理为每个文件分配必要的外存空间，故A错误；文件管理可以提高外存利用率，并能有助于提高访问文件的速度；文件管理包括文件存储空间的管理、目录管理、文件的读写管理和存取控制；文件管理是操作系统资源管理功能之一，故BCD正确；故选择A。</a:t>
            </a:r>
          </a:p>
          <a:p>
            <a:endParaRPr dirty="0"/>
          </a:p>
        </p:txBody>
      </p:sp>
    </p:spTree>
    <p:extLst>
      <p:ext uri="{BB962C8B-B14F-4D97-AF65-F5344CB8AC3E}">
        <p14:creationId xmlns:p14="http://schemas.microsoft.com/office/powerpoint/2010/main" val="1607185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 name="Shape 1342"/>
          <p:cNvSpPr>
            <a:spLocks noGrp="1" noRot="1" noChangeAspect="1"/>
          </p:cNvSpPr>
          <p:nvPr>
            <p:ph type="sldImg"/>
          </p:nvPr>
        </p:nvSpPr>
        <p:spPr>
          <a:xfrm>
            <a:off x="381000" y="685800"/>
            <a:ext cx="6096000" cy="3429000"/>
          </a:xfrm>
          <a:prstGeom prst="rect">
            <a:avLst/>
          </a:prstGeom>
        </p:spPr>
        <p:txBody>
          <a:bodyPr/>
          <a:lstStyle/>
          <a:p>
            <a:endParaRPr/>
          </a:p>
        </p:txBody>
      </p:sp>
      <p:sp>
        <p:nvSpPr>
          <p:cNvPr id="1343" name="Shape 134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477279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 name="Shape 1367"/>
          <p:cNvSpPr>
            <a:spLocks noGrp="1" noRot="1" noChangeAspect="1"/>
          </p:cNvSpPr>
          <p:nvPr>
            <p:ph type="sldImg"/>
          </p:nvPr>
        </p:nvSpPr>
        <p:spPr>
          <a:xfrm>
            <a:off x="381000" y="685800"/>
            <a:ext cx="6096000" cy="3429000"/>
          </a:xfrm>
          <a:prstGeom prst="rect">
            <a:avLst/>
          </a:prstGeom>
        </p:spPr>
        <p:txBody>
          <a:bodyPr/>
          <a:lstStyle/>
          <a:p>
            <a:endParaRPr/>
          </a:p>
        </p:txBody>
      </p:sp>
      <p:sp>
        <p:nvSpPr>
          <p:cNvPr id="1368" name="Shape 136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71840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 name="Shape 1392"/>
          <p:cNvSpPr>
            <a:spLocks noGrp="1" noRot="1" noChangeAspect="1"/>
          </p:cNvSpPr>
          <p:nvPr>
            <p:ph type="sldImg"/>
          </p:nvPr>
        </p:nvSpPr>
        <p:spPr>
          <a:xfrm>
            <a:off x="381000" y="685800"/>
            <a:ext cx="6096000" cy="3429000"/>
          </a:xfrm>
          <a:prstGeom prst="rect">
            <a:avLst/>
          </a:prstGeom>
        </p:spPr>
        <p:txBody>
          <a:bodyPr/>
          <a:lstStyle/>
          <a:p>
            <a:endParaRPr/>
          </a:p>
        </p:txBody>
      </p:sp>
      <p:sp>
        <p:nvSpPr>
          <p:cNvPr id="1393" name="Shape 139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62029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 name="Shape 1419"/>
          <p:cNvSpPr>
            <a:spLocks noGrp="1" noRot="1" noChangeAspect="1"/>
          </p:cNvSpPr>
          <p:nvPr>
            <p:ph type="sldImg"/>
          </p:nvPr>
        </p:nvSpPr>
        <p:spPr>
          <a:xfrm>
            <a:off x="381000" y="685800"/>
            <a:ext cx="6096000" cy="3429000"/>
          </a:xfrm>
          <a:prstGeom prst="rect">
            <a:avLst/>
          </a:prstGeom>
        </p:spPr>
        <p:txBody>
          <a:bodyPr/>
          <a:lstStyle/>
          <a:p>
            <a:endParaRPr/>
          </a:p>
        </p:txBody>
      </p:sp>
      <p:sp>
        <p:nvSpPr>
          <p:cNvPr id="1420" name="Shape 142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87441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noRot="1" noChangeAspect="1"/>
          </p:cNvSpPr>
          <p:nvPr>
            <p:ph type="sldImg"/>
          </p:nvPr>
        </p:nvSpPr>
        <p:spPr>
          <a:xfrm>
            <a:off x="381000" y="685800"/>
            <a:ext cx="6096000" cy="3429000"/>
          </a:xfrm>
          <a:prstGeom prst="rect">
            <a:avLst/>
          </a:prstGeom>
        </p:spPr>
        <p:txBody>
          <a:bodyPr/>
          <a:lstStyle/>
          <a:p>
            <a:endParaRPr/>
          </a:p>
        </p:txBody>
      </p:sp>
      <p:sp>
        <p:nvSpPr>
          <p:cNvPr id="66" name="Shape 6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90441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Shape 14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45" name="Shape 144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65804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28247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381000" y="685800"/>
            <a:ext cx="6096000" cy="3429000"/>
          </a:xfrm>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41680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4134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381000" y="685800"/>
            <a:ext cx="6096000" cy="3429000"/>
          </a:xfrm>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3400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FFFFFF"/>
        </a:solidFill>
        <a:effectLst/>
      </p:bgPr>
    </p:bg>
    <p:spTree>
      <p:nvGrpSpPr>
        <p:cNvPr id="1" name=""/>
        <p:cNvGrpSpPr/>
        <p:nvPr/>
      </p:nvGrpSpPr>
      <p:grpSpPr>
        <a:xfrm>
          <a:off x="0" y="0"/>
          <a:ext cx="0" cy="0"/>
          <a:chOff x="0" y="0"/>
          <a:chExt cx="0" cy="0"/>
        </a:xfrm>
      </p:grpSpPr>
      <p:sp>
        <p:nvSpPr>
          <p:cNvPr id="12" name="标题文本"/>
          <p:cNvSpPr>
            <a:spLocks noGrp="1"/>
          </p:cNvSpPr>
          <p:nvPr>
            <p:ph type="title"/>
          </p:nvPr>
        </p:nvSpPr>
        <p:spPr>
          <a:xfrm>
            <a:off x="1778000" y="2298700"/>
            <a:ext cx="20828000" cy="4648200"/>
          </a:xfrm>
          <a:prstGeom prst="rect">
            <a:avLst/>
          </a:prstGeom>
        </p:spPr>
        <p:txBody>
          <a:bodyPr anchor="b"/>
          <a:lstStyle/>
          <a:p>
            <a:r>
              <a:t>标题文本</a:t>
            </a:r>
          </a:p>
        </p:txBody>
      </p:sp>
      <p:sp>
        <p:nvSpPr>
          <p:cNvPr id="13" name="正文级别 1…"/>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1" name="Chapter 数字 章节名"/>
          <p:cNvSpPr>
            <a:spLocks noGrp="1"/>
          </p:cNvSpPr>
          <p:nvPr>
            <p:ph type="body" sz="quarter" idx="13"/>
          </p:nvPr>
        </p:nvSpPr>
        <p:spPr>
          <a:xfrm>
            <a:off x="10348019" y="12765819"/>
            <a:ext cx="3687962" cy="673101"/>
          </a:xfrm>
          <a:prstGeom prst="rect">
            <a:avLst/>
          </a:prstGeom>
          <a:solidFill>
            <a:srgbClr val="FFFFFF"/>
          </a:solidFill>
        </p:spPr>
        <p:txBody>
          <a:bodyPr wrap="none">
            <a:spAutoFit/>
          </a:bodyPr>
          <a:lstStyle>
            <a:lvl1pPr marL="0" indent="0" algn="ctr">
              <a:spcBef>
                <a:spcPts val="0"/>
              </a:spcBef>
              <a:buSzTx/>
              <a:buNone/>
              <a:defRPr sz="3200">
                <a:solidFill>
                  <a:srgbClr val="797979"/>
                </a:solidFill>
                <a:latin typeface="SF Pro Display Regular"/>
                <a:ea typeface="SF Pro Display Regular"/>
                <a:cs typeface="SF Pro Display Regular"/>
                <a:sym typeface="SF Pro Display Regular"/>
              </a:defRPr>
            </a:lvl1pPr>
          </a:lstStyle>
          <a:p>
            <a:r>
              <a:t>Chapter 数字 章节名</a:t>
            </a:r>
          </a:p>
        </p:txBody>
      </p:sp>
      <p:sp>
        <p:nvSpPr>
          <p:cNvPr id="22" name="正文"/>
          <p:cNvSpPr>
            <a:spLocks noGrp="1"/>
          </p:cNvSpPr>
          <p:nvPr>
            <p:ph type="body" sz="quarter" idx="14"/>
          </p:nvPr>
        </p:nvSpPr>
        <p:spPr>
          <a:xfrm>
            <a:off x="11499849" y="6369050"/>
            <a:ext cx="1384301" cy="977901"/>
          </a:xfrm>
          <a:prstGeom prst="rect">
            <a:avLst/>
          </a:prstGeom>
        </p:spPr>
        <p:txBody>
          <a:bodyPr wrap="none">
            <a:spAutoFit/>
          </a:bodyPr>
          <a:lstStyle>
            <a:lvl1pPr marL="0" indent="0" algn="ctr">
              <a:spcBef>
                <a:spcPts val="0"/>
              </a:spcBef>
              <a:buSzTx/>
              <a:buNone/>
              <a:defRPr sz="5000">
                <a:latin typeface="Lantinghei SC Extralight"/>
                <a:ea typeface="Lantinghei SC Extralight"/>
                <a:cs typeface="Lantinghei SC Extralight"/>
                <a:sym typeface="Lantinghei SC Extralight"/>
              </a:defRPr>
            </a:lvl1pPr>
          </a:lstStyle>
          <a:p>
            <a:r>
              <a:t>正文</a:t>
            </a:r>
          </a:p>
        </p:txBody>
      </p:sp>
      <p:sp>
        <p:nvSpPr>
          <p:cNvPr id="2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FFFFFF"/>
        </a:solidFill>
        <a:effectLst/>
      </p:bgPr>
    </p:bg>
    <p:spTree>
      <p:nvGrpSpPr>
        <p:cNvPr id="1" name=""/>
        <p:cNvGrpSpPr/>
        <p:nvPr/>
      </p:nvGrpSpPr>
      <p:grpSpPr>
        <a:xfrm>
          <a:off x="0" y="0"/>
          <a:ext cx="0" cy="0"/>
          <a:chOff x="0" y="0"/>
          <a:chExt cx="0" cy="0"/>
        </a:xfrm>
      </p:grpSpPr>
      <p:sp>
        <p:nvSpPr>
          <p:cNvPr id="3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p:bg>
      <p:bgPr>
        <a:solidFill>
          <a:srgbClr val="FFFFFF"/>
        </a:solidFill>
        <a:effectLst/>
      </p:bgPr>
    </p:bg>
    <p:spTree>
      <p:nvGrpSpPr>
        <p:cNvPr id="1" name=""/>
        <p:cNvGrpSpPr/>
        <p:nvPr/>
      </p:nvGrpSpPr>
      <p:grpSpPr>
        <a:xfrm>
          <a:off x="0" y="0"/>
          <a:ext cx="0" cy="0"/>
          <a:chOff x="0" y="0"/>
          <a:chExt cx="0" cy="0"/>
        </a:xfrm>
      </p:grpSpPr>
      <p:sp>
        <p:nvSpPr>
          <p:cNvPr id="3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6"/>
            </a:gs>
            <a:gs pos="64540">
              <a:srgbClr val="F0F0F0"/>
            </a:gs>
            <a:gs pos="88179">
              <a:srgbClr val="FAFAFA"/>
            </a:gs>
            <a:gs pos="100000">
              <a:srgbClr val="FFFFFF"/>
            </a:gs>
          </a:gsLst>
          <a:lin ang="5400000" scaled="0"/>
        </a:gradFill>
        <a:effectLst/>
      </p:bgPr>
    </p:bg>
    <p:spTree>
      <p:nvGrpSpPr>
        <p:cNvPr id="1" name=""/>
        <p:cNvGrpSpPr/>
        <p:nvPr/>
      </p:nvGrpSpPr>
      <p:grpSpPr>
        <a:xfrm>
          <a:off x="0" y="0"/>
          <a:ext cx="0" cy="0"/>
          <a:chOff x="0" y="0"/>
          <a:chExt cx="0" cy="0"/>
        </a:xfrm>
      </p:grpSpPr>
      <p:sp>
        <p:nvSpPr>
          <p:cNvPr id="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 name="标题文本"/>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4" name="正文级别 1…"/>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8.png"/><Relationship Id="rId6"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51.png"/><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51.png"/><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1.png"/><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51.png"/><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2.png"/><Relationship Id="rId6"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2.png"/><Relationship Id="rId6"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3.png"/><Relationship Id="rId6"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4.png"/><Relationship Id="rId6"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5.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7.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0.png"/><Relationship Id="rId6"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1.png"/><Relationship Id="rId6"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2.png"/><Relationship Id="rId5" Type="http://schemas.openxmlformats.org/officeDocument/2006/relationships/image" Target="../media/image1.png"/><Relationship Id="rId6"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3.png"/><Relationship Id="rId6"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pan.baidu.com/s/1q0mWQ1mk_HvQt4Do-g3O1Q" TargetMode="External"/><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3.png"/><Relationship Id="rId6"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8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4.png"/><Relationship Id="rId6"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屏幕快照 2018-04-02 下午7.02.07.png" descr="屏幕快照 2018-04-02 下午7.02.07.png"/>
          <p:cNvPicPr>
            <a:picLocks noChangeAspect="1"/>
          </p:cNvPicPr>
          <p:nvPr/>
        </p:nvPicPr>
        <p:blipFill>
          <a:blip r:embed="rId3">
            <a:extLst/>
          </a:blip>
          <a:srcRect r="10077"/>
          <a:stretch>
            <a:fillRect/>
          </a:stretch>
        </p:blipFill>
        <p:spPr>
          <a:xfrm>
            <a:off x="500661" y="2839045"/>
            <a:ext cx="11000780" cy="8037884"/>
          </a:xfrm>
          <a:prstGeom prst="rect">
            <a:avLst/>
          </a:prstGeom>
          <a:ln w="12700">
            <a:miter lim="400000"/>
          </a:ln>
        </p:spPr>
      </p:pic>
      <p:sp>
        <p:nvSpPr>
          <p:cNvPr id="47" name="欢迎大家👏👏👏"/>
          <p:cNvSpPr/>
          <p:nvPr/>
        </p:nvSpPr>
        <p:spPr>
          <a:xfrm>
            <a:off x="11690474" y="5474817"/>
            <a:ext cx="12245976"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3600">
                <a:latin typeface="Hannotate SC Bold"/>
                <a:ea typeface="Hannotate SC Bold"/>
                <a:cs typeface="Hannotate SC Bold"/>
                <a:sym typeface="Hannotate SC Bold"/>
              </a:defRPr>
            </a:lvl1pPr>
          </a:lstStyle>
          <a:p>
            <a:r>
              <a:t>欢迎大家👏👏👏</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 打板上课 🔛"/>
          <p:cNvSpPr/>
          <p:nvPr/>
        </p:nvSpPr>
        <p:spPr>
          <a:xfrm>
            <a:off x="6238277" y="10199217"/>
            <a:ext cx="11907445" cy="255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latin typeface="HanziPen SC Bold"/>
                <a:ea typeface="HanziPen SC Bold"/>
                <a:cs typeface="HanziPen SC Bold"/>
                <a:sym typeface="HanziPen SC Bold"/>
              </a:defRPr>
            </a:pPr>
            <a:r>
              <a:rPr>
                <a:latin typeface="HanziPen SC Regular"/>
                <a:ea typeface="HanziPen SC Regular"/>
                <a:cs typeface="HanziPen SC Regular"/>
                <a:sym typeface="HanziPen SC Regular"/>
              </a:rPr>
              <a:t>🔛 </a:t>
            </a:r>
            <a:r>
              <a:t>打板上课 </a:t>
            </a:r>
            <a:r>
              <a:rPr>
                <a:latin typeface="HanziPen SC Regular"/>
                <a:ea typeface="HanziPen SC Regular"/>
                <a:cs typeface="HanziPen SC Regular"/>
                <a:sym typeface="HanziPen SC Regular"/>
              </a:rPr>
              <a:t>🔛</a:t>
            </a:r>
          </a:p>
        </p:txBody>
      </p:sp>
      <p:pic>
        <p:nvPicPr>
          <p:cNvPr id="108" name="屏幕快照 2018-06-13 下午3.21.45.png" descr="屏幕快照 2018-06-13 下午3.21.45.png"/>
          <p:cNvPicPr>
            <a:picLocks noChangeAspect="1"/>
          </p:cNvPicPr>
          <p:nvPr/>
        </p:nvPicPr>
        <p:blipFill>
          <a:blip r:embed="rId2">
            <a:extLst/>
          </a:blip>
          <a:srcRect t="973"/>
          <a:stretch>
            <a:fillRect/>
          </a:stretch>
        </p:blipFill>
        <p:spPr>
          <a:xfrm>
            <a:off x="5090120" y="1071886"/>
            <a:ext cx="14203952" cy="9100679"/>
          </a:xfrm>
          <a:prstGeom prst="rect">
            <a:avLst/>
          </a:prstGeom>
          <a:ln w="12700">
            <a:miter lim="400000"/>
          </a:ln>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119"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20" name="模拟题…"/>
          <p:cNvSpPr/>
          <p:nvPr/>
        </p:nvSpPr>
        <p:spPr>
          <a:xfrm>
            <a:off x="3465519" y="5934725"/>
            <a:ext cx="15578248"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从多个可执行的进程中选出一个进程，把处理机分配给它指的是进程______功能。</a:t>
            </a:r>
          </a:p>
        </p:txBody>
      </p:sp>
      <p:sp>
        <p:nvSpPr>
          <p:cNvPr id="1121"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122" name="调度"/>
          <p:cNvSpPr/>
          <p:nvPr/>
        </p:nvSpPr>
        <p:spPr>
          <a:xfrm>
            <a:off x="7560949" y="7522891"/>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调度</a:t>
            </a:r>
          </a:p>
        </p:txBody>
      </p:sp>
      <p:sp>
        <p:nvSpPr>
          <p:cNvPr id="8"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125"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26" name="模拟题…"/>
          <p:cNvSpPr/>
          <p:nvPr/>
        </p:nvSpPr>
        <p:spPr>
          <a:xfrm>
            <a:off x="3465519" y="6379225"/>
            <a:ext cx="1900525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完成多个进程（含线程）运行的协调与互斥是进程______功能。</a:t>
            </a:r>
          </a:p>
        </p:txBody>
      </p:sp>
      <p:sp>
        <p:nvSpPr>
          <p:cNvPr id="1127"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130"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31" name="模拟题…"/>
          <p:cNvSpPr/>
          <p:nvPr/>
        </p:nvSpPr>
        <p:spPr>
          <a:xfrm>
            <a:off x="3465519" y="6379225"/>
            <a:ext cx="1900525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dirty="0"/>
              <a:t>模拟题</a:t>
            </a:r>
          </a:p>
          <a:p>
            <a:pPr algn="l">
              <a:defRPr>
                <a:latin typeface="Hannotate SC Regular"/>
                <a:ea typeface="Hannotate SC Regular"/>
                <a:cs typeface="Hannotate SC Regular"/>
                <a:sym typeface="Hannotate SC Regular"/>
              </a:defRPr>
            </a:pPr>
            <a:r>
              <a:rPr dirty="0"/>
              <a:t>完成多个进程（含线程）运行的协调与互斥是进程______功能。</a:t>
            </a:r>
          </a:p>
        </p:txBody>
      </p:sp>
      <p:sp>
        <p:nvSpPr>
          <p:cNvPr id="1132"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133" name="同步"/>
          <p:cNvSpPr/>
          <p:nvPr/>
        </p:nvSpPr>
        <p:spPr>
          <a:xfrm>
            <a:off x="17708781" y="6823725"/>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同步</a:t>
            </a:r>
          </a:p>
        </p:txBody>
      </p:sp>
      <p:sp>
        <p:nvSpPr>
          <p:cNvPr id="8"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13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138"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139"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140"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141"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142"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143"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144"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145"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146" name="设备管理"/>
          <p:cNvSpPr/>
          <p:nvPr/>
        </p:nvSpPr>
        <p:spPr>
          <a:xfrm>
            <a:off x="6227790" y="5010535"/>
            <a:ext cx="2842833" cy="1103551"/>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147"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148"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149"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150"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151"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152"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153"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154"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155" name="含义：…"/>
          <p:cNvSpPr/>
          <p:nvPr/>
        </p:nvSpPr>
        <p:spPr>
          <a:xfrm>
            <a:off x="9469002" y="4634302"/>
            <a:ext cx="14277671"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含义：</a:t>
            </a:r>
          </a:p>
          <a:p>
            <a:pPr algn="just">
              <a:defRPr sz="4500"/>
            </a:pPr>
            <a:r>
              <a:t>设备管理主要完成用户的</a:t>
            </a:r>
            <a:r>
              <a:rPr>
                <a:solidFill>
                  <a:schemeClr val="accent5"/>
                </a:solidFill>
              </a:rPr>
              <a:t>I/O请求</a:t>
            </a:r>
            <a:r>
              <a:t>，为用户</a:t>
            </a:r>
            <a:r>
              <a:rPr>
                <a:solidFill>
                  <a:schemeClr val="accent5"/>
                </a:solidFill>
              </a:rPr>
              <a:t>分配I/O设备</a:t>
            </a:r>
            <a:r>
              <a:t>。</a:t>
            </a:r>
          </a:p>
        </p:txBody>
      </p:sp>
      <p:pic>
        <p:nvPicPr>
          <p:cNvPr id="1156" name="屏幕快照 2019-02-25 下午5.50.47.png" descr="屏幕快照 2019-02-25 下午5.50.47.png"/>
          <p:cNvPicPr>
            <a:picLocks noChangeAspect="1"/>
          </p:cNvPicPr>
          <p:nvPr/>
        </p:nvPicPr>
        <p:blipFill>
          <a:blip r:embed="rId5">
            <a:extLst/>
          </a:blip>
          <a:stretch>
            <a:fillRect/>
          </a:stretch>
        </p:blipFill>
        <p:spPr>
          <a:xfrm>
            <a:off x="19606328" y="649471"/>
            <a:ext cx="4359408" cy="1180674"/>
          </a:xfrm>
          <a:prstGeom prst="rect">
            <a:avLst/>
          </a:prstGeom>
          <a:ln w="12700">
            <a:miter lim="400000"/>
          </a:ln>
        </p:spPr>
      </p:pic>
      <p:sp>
        <p:nvSpPr>
          <p:cNvPr id="25"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16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163"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164"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165"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166"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167"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168"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169"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170"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171" name="设备管理"/>
          <p:cNvSpPr/>
          <p:nvPr/>
        </p:nvSpPr>
        <p:spPr>
          <a:xfrm>
            <a:off x="6227790" y="5010535"/>
            <a:ext cx="2842833" cy="1103551"/>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172"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173"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174"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175"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176"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177"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178"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179"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180" name="设备管理具有以下功能：…"/>
          <p:cNvSpPr/>
          <p:nvPr/>
        </p:nvSpPr>
        <p:spPr>
          <a:xfrm>
            <a:off x="9469002" y="3370576"/>
            <a:ext cx="14277671" cy="4813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设备管理具有以下功能：</a:t>
            </a:r>
          </a:p>
          <a:p>
            <a:pPr algn="just">
              <a:defRPr sz="4500" b="1">
                <a:latin typeface="Helvetica"/>
                <a:ea typeface="Helvetica"/>
                <a:cs typeface="Helvetica"/>
                <a:sym typeface="Helvetica"/>
              </a:defRPr>
            </a:pPr>
            <a:r>
              <a:t>1）缓冲管理  </a:t>
            </a:r>
          </a:p>
          <a:p>
            <a:pPr algn="just">
              <a:defRPr sz="4500" b="1">
                <a:latin typeface="Helvetica"/>
                <a:ea typeface="Helvetica"/>
                <a:cs typeface="Helvetica"/>
                <a:sym typeface="Helvetica"/>
              </a:defRPr>
            </a:pPr>
            <a:r>
              <a:t>2）设备分配  </a:t>
            </a:r>
          </a:p>
          <a:p>
            <a:pPr algn="just">
              <a:defRPr sz="4500" b="1">
                <a:latin typeface="Helvetica"/>
                <a:ea typeface="Helvetica"/>
                <a:cs typeface="Helvetica"/>
                <a:sym typeface="Helvetica"/>
              </a:defRPr>
            </a:pPr>
            <a:r>
              <a:t>3）设备处理  </a:t>
            </a:r>
          </a:p>
          <a:p>
            <a:pPr algn="just">
              <a:defRPr sz="4500" b="1">
                <a:latin typeface="Helvetica"/>
                <a:ea typeface="Helvetica"/>
                <a:cs typeface="Helvetica"/>
                <a:sym typeface="Helvetica"/>
              </a:defRPr>
            </a:pPr>
            <a:r>
              <a:t>4）设备独立性和虚拟设备</a:t>
            </a:r>
            <a:r>
              <a:rPr sz="4000" b="0">
                <a:latin typeface="+mn-lt"/>
                <a:ea typeface="+mn-ea"/>
                <a:cs typeface="+mn-cs"/>
                <a:sym typeface="Helvetica Light"/>
              </a:rPr>
              <a:t>（设备独立性功能使应用程序独立于物理设备）</a:t>
            </a:r>
          </a:p>
        </p:txBody>
      </p:sp>
      <p:pic>
        <p:nvPicPr>
          <p:cNvPr id="1181" name="屏幕快照 2019-02-25 下午5.50.47.png" descr="屏幕快照 2019-02-25 下午5.50.47.png"/>
          <p:cNvPicPr>
            <a:picLocks noChangeAspect="1"/>
          </p:cNvPicPr>
          <p:nvPr/>
        </p:nvPicPr>
        <p:blipFill>
          <a:blip r:embed="rId5">
            <a:extLst/>
          </a:blip>
          <a:stretch>
            <a:fillRect/>
          </a:stretch>
        </p:blipFill>
        <p:spPr>
          <a:xfrm>
            <a:off x="19606328" y="649471"/>
            <a:ext cx="4359408" cy="1180674"/>
          </a:xfrm>
          <a:prstGeom prst="rect">
            <a:avLst/>
          </a:prstGeom>
          <a:ln w="12700">
            <a:miter lim="400000"/>
          </a:ln>
        </p:spPr>
      </p:pic>
      <p:sp>
        <p:nvSpPr>
          <p:cNvPr id="25"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186"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88"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
        <p:nvSpPr>
          <p:cNvPr id="8" name="模拟题…"/>
          <p:cNvSpPr/>
          <p:nvPr/>
        </p:nvSpPr>
        <p:spPr>
          <a:xfrm>
            <a:off x="3465519" y="3712225"/>
            <a:ext cx="18890420" cy="721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dirty="0"/>
              <a:t>模拟题</a:t>
            </a:r>
          </a:p>
          <a:p>
            <a:pPr algn="l">
              <a:defRPr>
                <a:latin typeface="Hannotate SC Regular"/>
                <a:ea typeface="Hannotate SC Regular"/>
                <a:cs typeface="Hannotate SC Regular"/>
                <a:sym typeface="Hannotate SC Regular"/>
              </a:defRPr>
            </a:pPr>
            <a:r>
              <a:rPr dirty="0"/>
              <a:t>关于设备管理功能，说法错误的是（   ）</a:t>
            </a:r>
          </a:p>
          <a:p>
            <a:pPr algn="l">
              <a:defRPr>
                <a:latin typeface="Hannotate SC Regular"/>
                <a:ea typeface="Hannotate SC Regular"/>
                <a:cs typeface="Hannotate SC Regular"/>
                <a:sym typeface="Hannotate SC Regular"/>
              </a:defRPr>
            </a:pPr>
            <a:endParaRPr dirty="0"/>
          </a:p>
          <a:p>
            <a:pPr algn="l">
              <a:defRPr>
                <a:latin typeface="Hannotate SC Regular"/>
                <a:ea typeface="Hannotate SC Regular"/>
                <a:cs typeface="Hannotate SC Regular"/>
                <a:sym typeface="Hannotate SC Regular"/>
              </a:defRPr>
            </a:pPr>
            <a:r>
              <a:rPr dirty="0"/>
              <a:t>A. 设备管理主要完成用户的I／O请求，为用户分配I／O设备</a:t>
            </a:r>
          </a:p>
          <a:p>
            <a:pPr algn="l">
              <a:defRPr>
                <a:latin typeface="Hannotate SC Regular"/>
                <a:ea typeface="Hannotate SC Regular"/>
                <a:cs typeface="Hannotate SC Regular"/>
                <a:sym typeface="Hannotate SC Regular"/>
              </a:defRPr>
            </a:pPr>
            <a:r>
              <a:rPr dirty="0"/>
              <a:t>B. 分配程序需要的I／O设备</a:t>
            </a:r>
          </a:p>
          <a:p>
            <a:pPr algn="l">
              <a:defRPr>
                <a:latin typeface="Hannotate SC Regular"/>
                <a:ea typeface="Hannotate SC Regular"/>
                <a:cs typeface="Hannotate SC Regular"/>
                <a:sym typeface="Hannotate SC Regular"/>
              </a:defRPr>
            </a:pPr>
            <a:r>
              <a:rPr dirty="0"/>
              <a:t>C. 设备管理的功能包括缓冲管理、设备分配、设备处理、设备独立性和虚拟设</a:t>
            </a:r>
          </a:p>
          <a:p>
            <a:pPr algn="l">
              <a:defRPr>
                <a:latin typeface="Hannotate SC Regular"/>
                <a:ea typeface="Hannotate SC Regular"/>
                <a:cs typeface="Hannotate SC Regular"/>
                <a:sym typeface="Hannotate SC Regular"/>
              </a:defRPr>
            </a:pPr>
            <a:r>
              <a:rPr dirty="0"/>
              <a:t>D. 虚拟设备是把一个逻辑设备变换为多个对应的物理设备</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191"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93"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
        <p:nvSpPr>
          <p:cNvPr id="8" name="模拟题…"/>
          <p:cNvSpPr/>
          <p:nvPr/>
        </p:nvSpPr>
        <p:spPr>
          <a:xfrm>
            <a:off x="3465519" y="3712225"/>
            <a:ext cx="18890420" cy="721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关于设备管理功能，说法错误的是（ </a:t>
            </a:r>
            <a:r>
              <a:rPr>
                <a:solidFill>
                  <a:schemeClr val="accent5"/>
                </a:solidFill>
                <a:latin typeface="Hannotate SC Bold"/>
                <a:ea typeface="Hannotate SC Bold"/>
                <a:cs typeface="Hannotate SC Bold"/>
                <a:sym typeface="Hannotate SC Bold"/>
              </a:rPr>
              <a:t>D</a:t>
            </a:r>
            <a:r>
              <a:t>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设备管理主要完成用户的I／O请求，为用户分配I／O设备</a:t>
            </a:r>
          </a:p>
          <a:p>
            <a:pPr algn="l">
              <a:defRPr>
                <a:latin typeface="Hannotate SC Regular"/>
                <a:ea typeface="Hannotate SC Regular"/>
                <a:cs typeface="Hannotate SC Regular"/>
                <a:sym typeface="Hannotate SC Regular"/>
              </a:defRPr>
            </a:pPr>
            <a:r>
              <a:t>B. 分配程序需要的I／O设备</a:t>
            </a:r>
          </a:p>
          <a:p>
            <a:pPr algn="l">
              <a:defRPr>
                <a:latin typeface="Hannotate SC Regular"/>
                <a:ea typeface="Hannotate SC Regular"/>
                <a:cs typeface="Hannotate SC Regular"/>
                <a:sym typeface="Hannotate SC Regular"/>
              </a:defRPr>
            </a:pPr>
            <a:r>
              <a:t>C. 设备管理的功能包括缓冲管理、设备分配、设备处理、设备独立性和虚拟设</a:t>
            </a:r>
          </a:p>
          <a:p>
            <a:pPr algn="l">
              <a:defRPr>
                <a:solidFill>
                  <a:schemeClr val="accent5"/>
                </a:solidFill>
                <a:latin typeface="Hannotate SC Regular"/>
                <a:ea typeface="Hannotate SC Regular"/>
                <a:cs typeface="Hannotate SC Regular"/>
                <a:sym typeface="Hannotate SC Regular"/>
              </a:defRPr>
            </a:pPr>
            <a:r>
              <a:t>D. 虚拟设备是把一个逻辑设备变换为多个对应的物理设备</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20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208"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209"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210"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211"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212"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213"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214"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215"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216" name="设备管理"/>
          <p:cNvSpPr/>
          <p:nvPr/>
        </p:nvSpPr>
        <p:spPr>
          <a:xfrm>
            <a:off x="6227790" y="5010535"/>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217"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218"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219" name="文件管理"/>
          <p:cNvSpPr/>
          <p:nvPr/>
        </p:nvSpPr>
        <p:spPr>
          <a:xfrm>
            <a:off x="6227790" y="5997609"/>
            <a:ext cx="2842833" cy="1103551"/>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220"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221"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222"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223"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224"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225" name="文件管理具有以下功能：…"/>
          <p:cNvSpPr/>
          <p:nvPr/>
        </p:nvSpPr>
        <p:spPr>
          <a:xfrm>
            <a:off x="9469002" y="3427958"/>
            <a:ext cx="14277671"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文件管理具有以下功能：</a:t>
            </a:r>
          </a:p>
          <a:p>
            <a:pPr algn="just">
              <a:defRPr sz="4500" b="1">
                <a:latin typeface="Helvetica"/>
                <a:ea typeface="Helvetica"/>
                <a:cs typeface="Helvetica"/>
                <a:sym typeface="Helvetica"/>
              </a:defRPr>
            </a:pPr>
            <a:r>
              <a:t>1）文件存储空间的管理</a:t>
            </a:r>
          </a:p>
          <a:p>
            <a:pPr algn="just">
              <a:defRPr sz="4500" b="1">
                <a:latin typeface="Helvetica"/>
                <a:ea typeface="Helvetica"/>
                <a:cs typeface="Helvetica"/>
                <a:sym typeface="Helvetica"/>
              </a:defRPr>
            </a:pPr>
            <a:r>
              <a:t>2）目录管理</a:t>
            </a:r>
          </a:p>
          <a:p>
            <a:pPr algn="just">
              <a:defRPr sz="4500" b="1">
                <a:latin typeface="Helvetica"/>
                <a:ea typeface="Helvetica"/>
                <a:cs typeface="Helvetica"/>
                <a:sym typeface="Helvetica"/>
              </a:defRPr>
            </a:pPr>
            <a:r>
              <a:t>3）文件的读、写管理和存取控制</a:t>
            </a:r>
          </a:p>
        </p:txBody>
      </p:sp>
      <p:pic>
        <p:nvPicPr>
          <p:cNvPr id="1226" name="屏幕快照 2019-02-25 下午5.50.47.png" descr="屏幕快照 2019-02-25 下午5.50.47.png"/>
          <p:cNvPicPr>
            <a:picLocks noChangeAspect="1"/>
          </p:cNvPicPr>
          <p:nvPr/>
        </p:nvPicPr>
        <p:blipFill>
          <a:blip r:embed="rId5">
            <a:extLst/>
          </a:blip>
          <a:stretch>
            <a:fillRect/>
          </a:stretch>
        </p:blipFill>
        <p:spPr>
          <a:xfrm>
            <a:off x="19606328" y="649471"/>
            <a:ext cx="4359408" cy="1180674"/>
          </a:xfrm>
          <a:prstGeom prst="rect">
            <a:avLst/>
          </a:prstGeom>
          <a:ln w="12700">
            <a:miter lim="400000"/>
          </a:ln>
        </p:spPr>
      </p:pic>
      <p:sp>
        <p:nvSpPr>
          <p:cNvPr id="25"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23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233"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234"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235"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236"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237"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238"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239"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240"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241" name="设备管理"/>
          <p:cNvSpPr/>
          <p:nvPr/>
        </p:nvSpPr>
        <p:spPr>
          <a:xfrm>
            <a:off x="6227790" y="5010535"/>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242"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243"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244" name="文件管理"/>
          <p:cNvSpPr/>
          <p:nvPr/>
        </p:nvSpPr>
        <p:spPr>
          <a:xfrm>
            <a:off x="6227790" y="5997609"/>
            <a:ext cx="2842833" cy="1103551"/>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245"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246"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247"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248"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249"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250" name="为每个文件分配必要的外存空间，提高外存利用率，并能有助于提高访问文件的速度。"/>
          <p:cNvSpPr/>
          <p:nvPr/>
        </p:nvSpPr>
        <p:spPr>
          <a:xfrm>
            <a:off x="9469002" y="7173109"/>
            <a:ext cx="13945396" cy="152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defRPr sz="4000">
                <a:latin typeface="Helvetica"/>
                <a:ea typeface="Helvetica"/>
                <a:cs typeface="Helvetica"/>
                <a:sym typeface="Helvetica"/>
              </a:defRPr>
            </a:pPr>
            <a:r>
              <a:t>为每个文件分配必要的</a:t>
            </a:r>
            <a:r>
              <a:rPr>
                <a:solidFill>
                  <a:schemeClr val="accent5"/>
                </a:solidFill>
              </a:rPr>
              <a:t>外存空间</a:t>
            </a:r>
            <a:r>
              <a:t>，</a:t>
            </a:r>
            <a:r>
              <a:rPr>
                <a:solidFill>
                  <a:schemeClr val="accent5"/>
                </a:solidFill>
              </a:rPr>
              <a:t>提高外存利用率</a:t>
            </a:r>
            <a:r>
              <a:t>，并能有助于</a:t>
            </a:r>
            <a:r>
              <a:rPr>
                <a:solidFill>
                  <a:schemeClr val="accent5"/>
                </a:solidFill>
              </a:rPr>
              <a:t>提高访问文件的速度</a:t>
            </a:r>
            <a:r>
              <a:t>。</a:t>
            </a:r>
          </a:p>
        </p:txBody>
      </p:sp>
      <p:sp>
        <p:nvSpPr>
          <p:cNvPr id="1251" name="文件管理具有以下功能：…"/>
          <p:cNvSpPr/>
          <p:nvPr/>
        </p:nvSpPr>
        <p:spPr>
          <a:xfrm>
            <a:off x="9469002" y="3427958"/>
            <a:ext cx="14277671"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文件管理具有以下功能：</a:t>
            </a:r>
          </a:p>
          <a:p>
            <a:pPr algn="just">
              <a:defRPr sz="4500" b="1">
                <a:latin typeface="Helvetica"/>
                <a:ea typeface="Helvetica"/>
                <a:cs typeface="Helvetica"/>
                <a:sym typeface="Helvetica"/>
              </a:defRPr>
            </a:pPr>
            <a:r>
              <a:t>1）文件存储空间的管理</a:t>
            </a:r>
          </a:p>
          <a:p>
            <a:pPr algn="just">
              <a:defRPr sz="4500" b="1">
                <a:solidFill>
                  <a:srgbClr val="DCDEE0"/>
                </a:solidFill>
                <a:latin typeface="Helvetica"/>
                <a:ea typeface="Helvetica"/>
                <a:cs typeface="Helvetica"/>
                <a:sym typeface="Helvetica"/>
              </a:defRPr>
            </a:pPr>
            <a:r>
              <a:t>2）目录管理</a:t>
            </a:r>
          </a:p>
          <a:p>
            <a:pPr algn="just">
              <a:defRPr sz="4500" b="1">
                <a:solidFill>
                  <a:srgbClr val="DCDEE0"/>
                </a:solidFill>
                <a:latin typeface="Helvetica"/>
                <a:ea typeface="Helvetica"/>
                <a:cs typeface="Helvetica"/>
                <a:sym typeface="Helvetica"/>
              </a:defRPr>
            </a:pPr>
            <a:r>
              <a:t>3）文件的读、写管理和存取控制</a:t>
            </a:r>
          </a:p>
        </p:txBody>
      </p:sp>
      <p:pic>
        <p:nvPicPr>
          <p:cNvPr id="1252" name="屏幕快照 2019-02-25 下午5.50.47.png" descr="屏幕快照 2019-02-25 下午5.50.47.png"/>
          <p:cNvPicPr>
            <a:picLocks noChangeAspect="1"/>
          </p:cNvPicPr>
          <p:nvPr/>
        </p:nvPicPr>
        <p:blipFill>
          <a:blip r:embed="rId5">
            <a:extLst/>
          </a:blip>
          <a:stretch>
            <a:fillRect/>
          </a:stretch>
        </p:blipFill>
        <p:spPr>
          <a:xfrm>
            <a:off x="19606328" y="649471"/>
            <a:ext cx="4359408" cy="1180674"/>
          </a:xfrm>
          <a:prstGeom prst="rect">
            <a:avLst/>
          </a:prstGeom>
          <a:ln w="12700">
            <a:miter lim="400000"/>
          </a:ln>
        </p:spPr>
      </p:pic>
      <p:sp>
        <p:nvSpPr>
          <p:cNvPr id="26"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25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259"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260"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261"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262"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263"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264"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265"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266"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267" name="设备管理"/>
          <p:cNvSpPr/>
          <p:nvPr/>
        </p:nvSpPr>
        <p:spPr>
          <a:xfrm>
            <a:off x="6227790" y="5010535"/>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268"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269"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270" name="文件管理"/>
          <p:cNvSpPr/>
          <p:nvPr/>
        </p:nvSpPr>
        <p:spPr>
          <a:xfrm>
            <a:off x="6227790" y="5997609"/>
            <a:ext cx="2842833" cy="1103551"/>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271"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272"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273"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274"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275"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276" name="为每个文件建立目录项并对众多目录项进行有效组织。目录项包括文件名、文件属性及文件的地址等信息。"/>
          <p:cNvSpPr/>
          <p:nvPr/>
        </p:nvSpPr>
        <p:spPr>
          <a:xfrm>
            <a:off x="9469002" y="7173109"/>
            <a:ext cx="13945396" cy="152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defRPr sz="4000">
                <a:latin typeface="Helvetica"/>
                <a:ea typeface="Helvetica"/>
                <a:cs typeface="Helvetica"/>
                <a:sym typeface="Helvetica"/>
              </a:defRPr>
            </a:pPr>
            <a:r>
              <a:t>为每个文件建立</a:t>
            </a:r>
            <a:r>
              <a:rPr>
                <a:solidFill>
                  <a:schemeClr val="accent5"/>
                </a:solidFill>
              </a:rPr>
              <a:t>目录项</a:t>
            </a:r>
            <a:r>
              <a:t>并对众多目录项进行有效组织。目录项包括文件名、文件属性及文件的地址等信息。</a:t>
            </a:r>
          </a:p>
        </p:txBody>
      </p:sp>
      <p:sp>
        <p:nvSpPr>
          <p:cNvPr id="1277" name="文件管理具有以下功能：…"/>
          <p:cNvSpPr/>
          <p:nvPr/>
        </p:nvSpPr>
        <p:spPr>
          <a:xfrm>
            <a:off x="9469002" y="3642668"/>
            <a:ext cx="14277671" cy="28725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rPr dirty="0"/>
              <a:t>文件管理具有以下功能：</a:t>
            </a:r>
          </a:p>
          <a:p>
            <a:pPr algn="just">
              <a:defRPr sz="4500" b="1">
                <a:latin typeface="Helvetica"/>
                <a:ea typeface="Helvetica"/>
                <a:cs typeface="Helvetica"/>
                <a:sym typeface="Helvetica"/>
              </a:defRPr>
            </a:pPr>
            <a:r>
              <a:rPr sz="4500" b="1" dirty="0">
                <a:solidFill>
                  <a:srgbClr val="DCDEE0"/>
                </a:solidFill>
                <a:latin typeface="Helvetica"/>
                <a:ea typeface="Helvetica"/>
                <a:cs typeface="Helvetica"/>
              </a:rPr>
              <a:t>1）文件存储空间的管理</a:t>
            </a:r>
          </a:p>
          <a:p>
            <a:pPr algn="just">
              <a:defRPr sz="4500" b="1">
                <a:latin typeface="Helvetica"/>
                <a:ea typeface="Helvetica"/>
                <a:cs typeface="Helvetica"/>
                <a:sym typeface="Helvetica"/>
              </a:defRPr>
            </a:pPr>
            <a:r>
              <a:rPr sz="4500" b="1" dirty="0">
                <a:latin typeface="Helvetica"/>
                <a:ea typeface="Helvetica"/>
                <a:cs typeface="Helvetica"/>
              </a:rPr>
              <a:t>2）目录管理</a:t>
            </a:r>
          </a:p>
          <a:p>
            <a:pPr algn="just">
              <a:defRPr sz="4500" b="1">
                <a:solidFill>
                  <a:srgbClr val="DCDEE0"/>
                </a:solidFill>
                <a:latin typeface="Helvetica"/>
                <a:ea typeface="Helvetica"/>
                <a:cs typeface="Helvetica"/>
                <a:sym typeface="Helvetica"/>
              </a:defRPr>
            </a:pPr>
            <a:r>
              <a:rPr dirty="0"/>
              <a:t>3）文件的读、写管理和存取控制</a:t>
            </a:r>
          </a:p>
        </p:txBody>
      </p:sp>
      <p:pic>
        <p:nvPicPr>
          <p:cNvPr id="1278" name="屏幕快照 2019-02-25 下午5.36.09.png" descr="屏幕快照 2019-02-25 下午5.36.09.png"/>
          <p:cNvPicPr>
            <a:picLocks noChangeAspect="1"/>
          </p:cNvPicPr>
          <p:nvPr/>
        </p:nvPicPr>
        <p:blipFill>
          <a:blip r:embed="rId5">
            <a:extLst/>
          </a:blip>
          <a:stretch>
            <a:fillRect/>
          </a:stretch>
        </p:blipFill>
        <p:spPr>
          <a:xfrm>
            <a:off x="11045652" y="9140260"/>
            <a:ext cx="10792095" cy="2553686"/>
          </a:xfrm>
          <a:prstGeom prst="rect">
            <a:avLst/>
          </a:prstGeom>
          <a:ln w="12700">
            <a:miter lim="400000"/>
          </a:ln>
        </p:spPr>
      </p:pic>
      <p:pic>
        <p:nvPicPr>
          <p:cNvPr id="1279" name="屏幕快照 2019-02-25 下午5.50.47.png" descr="屏幕快照 2019-02-25 下午5.50.47.png"/>
          <p:cNvPicPr>
            <a:picLocks noChangeAspect="1"/>
          </p:cNvPicPr>
          <p:nvPr/>
        </p:nvPicPr>
        <p:blipFill>
          <a:blip r:embed="rId6">
            <a:extLst/>
          </a:blip>
          <a:stretch>
            <a:fillRect/>
          </a:stretch>
        </p:blipFill>
        <p:spPr>
          <a:xfrm>
            <a:off x="19606328" y="649471"/>
            <a:ext cx="4359408" cy="1180674"/>
          </a:xfrm>
          <a:prstGeom prst="rect">
            <a:avLst/>
          </a:prstGeom>
          <a:ln w="12700">
            <a:miter lim="400000"/>
          </a:ln>
        </p:spPr>
      </p:pic>
      <p:sp>
        <p:nvSpPr>
          <p:cNvPr id="2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第一章…"/>
          <p:cNvSpPr/>
          <p:nvPr/>
        </p:nvSpPr>
        <p:spPr>
          <a:xfrm>
            <a:off x="6932612" y="4386262"/>
            <a:ext cx="10518776" cy="4943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latin typeface="Lantinghei SC Demibold"/>
                <a:ea typeface="Lantinghei SC Demibold"/>
                <a:cs typeface="Lantinghei SC Demibold"/>
                <a:sym typeface="Lantinghei SC Demibold"/>
              </a:defRPr>
            </a:pPr>
            <a:r>
              <a:t>第一章</a:t>
            </a:r>
          </a:p>
          <a:p>
            <a:pPr defTabSz="821531">
              <a:defRPr sz="13600">
                <a:latin typeface="Lantinghei SC Demibold"/>
                <a:ea typeface="Lantinghei SC Demibold"/>
                <a:cs typeface="Lantinghei SC Demibold"/>
                <a:sym typeface="Lantinghei SC Demibold"/>
              </a:defRPr>
            </a:pPr>
            <a:r>
              <a:t>操作系统简介</a:t>
            </a:r>
          </a:p>
        </p:txBody>
      </p:sp>
      <p:sp>
        <p:nvSpPr>
          <p:cNvPr id="11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28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286"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287"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288"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289"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290"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291"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292"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293"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294" name="设备管理"/>
          <p:cNvSpPr/>
          <p:nvPr/>
        </p:nvSpPr>
        <p:spPr>
          <a:xfrm>
            <a:off x="6227790" y="5010535"/>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295"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296"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297" name="文件管理"/>
          <p:cNvSpPr/>
          <p:nvPr/>
        </p:nvSpPr>
        <p:spPr>
          <a:xfrm>
            <a:off x="6227790" y="5997609"/>
            <a:ext cx="2842833" cy="1103551"/>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298"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299"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300"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301"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302"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303" name="根据用户的请求，从外存中读取数据或将数据写入外存。防止未经审核的用户存取文件，防止冒名顶替存取文件，防止以不正确的方式使用文件。"/>
          <p:cNvSpPr/>
          <p:nvPr/>
        </p:nvSpPr>
        <p:spPr>
          <a:xfrm>
            <a:off x="9469002" y="6713216"/>
            <a:ext cx="13945396"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defRPr sz="4000">
                <a:latin typeface="Helvetica"/>
                <a:ea typeface="Helvetica"/>
                <a:cs typeface="Helvetica"/>
                <a:sym typeface="Helvetica"/>
              </a:defRPr>
            </a:pPr>
            <a:r>
              <a:t>根据用户的请求，</a:t>
            </a:r>
            <a:r>
              <a:rPr>
                <a:solidFill>
                  <a:schemeClr val="accent5"/>
                </a:solidFill>
              </a:rPr>
              <a:t>从外存中读取数据</a:t>
            </a:r>
            <a:r>
              <a:t>或</a:t>
            </a:r>
            <a:r>
              <a:rPr>
                <a:solidFill>
                  <a:schemeClr val="accent5"/>
                </a:solidFill>
              </a:rPr>
              <a:t>将数据写入外存</a:t>
            </a:r>
            <a:r>
              <a:t>。防止未经审核的用户存取文件，防止冒名顶替存取文件，防止以不正确的方式使用文件。</a:t>
            </a:r>
          </a:p>
        </p:txBody>
      </p:sp>
      <p:sp>
        <p:nvSpPr>
          <p:cNvPr id="1304" name="文件管理具有以下功能：…"/>
          <p:cNvSpPr/>
          <p:nvPr/>
        </p:nvSpPr>
        <p:spPr>
          <a:xfrm>
            <a:off x="9469002" y="3642668"/>
            <a:ext cx="14277671" cy="28725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rPr dirty="0"/>
              <a:t>文件管理具有以下功能：</a:t>
            </a:r>
          </a:p>
          <a:p>
            <a:pPr algn="just">
              <a:defRPr sz="4500" b="1">
                <a:latin typeface="Helvetica"/>
                <a:ea typeface="Helvetica"/>
                <a:cs typeface="Helvetica"/>
                <a:sym typeface="Helvetica"/>
              </a:defRPr>
            </a:pPr>
            <a:r>
              <a:rPr sz="4500" b="1" dirty="0">
                <a:solidFill>
                  <a:srgbClr val="DCDEE0"/>
                </a:solidFill>
                <a:latin typeface="Helvetica"/>
                <a:ea typeface="Helvetica"/>
                <a:cs typeface="Helvetica"/>
              </a:rPr>
              <a:t>1）文件存储空间的管理</a:t>
            </a:r>
          </a:p>
          <a:p>
            <a:pPr algn="just">
              <a:defRPr sz="4500" b="1">
                <a:solidFill>
                  <a:srgbClr val="DCDEE0"/>
                </a:solidFill>
                <a:latin typeface="Helvetica"/>
                <a:ea typeface="Helvetica"/>
                <a:cs typeface="Helvetica"/>
                <a:sym typeface="Helvetica"/>
              </a:defRPr>
            </a:pPr>
            <a:r>
              <a:rPr dirty="0"/>
              <a:t>2）目录管理</a:t>
            </a:r>
          </a:p>
          <a:p>
            <a:pPr algn="just">
              <a:defRPr sz="4500" b="1">
                <a:solidFill>
                  <a:srgbClr val="DCDEE0"/>
                </a:solidFill>
                <a:latin typeface="Helvetica"/>
                <a:ea typeface="Helvetica"/>
                <a:cs typeface="Helvetica"/>
                <a:sym typeface="Helvetica"/>
              </a:defRPr>
            </a:pPr>
            <a:r>
              <a:rPr sz="4500" b="1" dirty="0">
                <a:solidFill>
                  <a:schemeClr val="tx1"/>
                </a:solidFill>
                <a:latin typeface="Helvetica"/>
                <a:ea typeface="Helvetica"/>
                <a:cs typeface="Helvetica"/>
              </a:rPr>
              <a:t>3）文件的读、写管理和存取控制</a:t>
            </a:r>
          </a:p>
        </p:txBody>
      </p:sp>
      <p:pic>
        <p:nvPicPr>
          <p:cNvPr id="1305" name="pasted-image.png" descr="pasted-image.png"/>
          <p:cNvPicPr>
            <a:picLocks noChangeAspect="1"/>
          </p:cNvPicPr>
          <p:nvPr/>
        </p:nvPicPr>
        <p:blipFill>
          <a:blip r:embed="rId5">
            <a:extLst/>
          </a:blip>
          <a:stretch>
            <a:fillRect/>
          </a:stretch>
        </p:blipFill>
        <p:spPr>
          <a:xfrm>
            <a:off x="10475876" y="9024395"/>
            <a:ext cx="5842259" cy="3655785"/>
          </a:xfrm>
          <a:prstGeom prst="rect">
            <a:avLst/>
          </a:prstGeom>
          <a:ln w="12700">
            <a:miter lim="400000"/>
          </a:ln>
        </p:spPr>
      </p:pic>
      <p:pic>
        <p:nvPicPr>
          <p:cNvPr id="1306" name="pasted-image.png" descr="pasted-image.png"/>
          <p:cNvPicPr>
            <a:picLocks noChangeAspect="1"/>
          </p:cNvPicPr>
          <p:nvPr/>
        </p:nvPicPr>
        <p:blipFill>
          <a:blip r:embed="rId6">
            <a:extLst/>
          </a:blip>
          <a:stretch>
            <a:fillRect/>
          </a:stretch>
        </p:blipFill>
        <p:spPr>
          <a:xfrm>
            <a:off x="16929937" y="9599545"/>
            <a:ext cx="6339637" cy="2505486"/>
          </a:xfrm>
          <a:prstGeom prst="rect">
            <a:avLst/>
          </a:prstGeom>
          <a:ln w="12700">
            <a:miter lim="400000"/>
          </a:ln>
        </p:spPr>
      </p:pic>
      <p:pic>
        <p:nvPicPr>
          <p:cNvPr id="1307" name="屏幕快照 2019-02-25 下午5.50.47.png" descr="屏幕快照 2019-02-25 下午5.50.47.png"/>
          <p:cNvPicPr>
            <a:picLocks noChangeAspect="1"/>
          </p:cNvPicPr>
          <p:nvPr/>
        </p:nvPicPr>
        <p:blipFill>
          <a:blip r:embed="rId7">
            <a:extLst/>
          </a:blip>
          <a:stretch>
            <a:fillRect/>
          </a:stretch>
        </p:blipFill>
        <p:spPr>
          <a:xfrm>
            <a:off x="19606328" y="649471"/>
            <a:ext cx="4359408" cy="1180674"/>
          </a:xfrm>
          <a:prstGeom prst="rect">
            <a:avLst/>
          </a:prstGeom>
          <a:ln w="12700">
            <a:miter lim="400000"/>
          </a:ln>
        </p:spPr>
      </p:pic>
      <p:sp>
        <p:nvSpPr>
          <p:cNvPr id="2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405"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06" name="模拟题…"/>
          <p:cNvSpPr/>
          <p:nvPr/>
        </p:nvSpPr>
        <p:spPr>
          <a:xfrm>
            <a:off x="3465519" y="3712225"/>
            <a:ext cx="18890420" cy="721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关于文件管理功能，说法错误的是（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文件管理为每个文件分配必要的内存空间</a:t>
            </a:r>
          </a:p>
          <a:p>
            <a:pPr algn="l">
              <a:defRPr>
                <a:latin typeface="Hannotate SC Regular"/>
                <a:ea typeface="Hannotate SC Regular"/>
                <a:cs typeface="Hannotate SC Regular"/>
                <a:sym typeface="Hannotate SC Regular"/>
              </a:defRPr>
            </a:pPr>
            <a:r>
              <a:t>B. 文件管理可以提高外存利用率，并能有助于提高访问文件的速度</a:t>
            </a:r>
          </a:p>
          <a:p>
            <a:pPr algn="l">
              <a:defRPr>
                <a:latin typeface="Hannotate SC Regular"/>
                <a:ea typeface="Hannotate SC Regular"/>
                <a:cs typeface="Hannotate SC Regular"/>
                <a:sym typeface="Hannotate SC Regular"/>
              </a:defRPr>
            </a:pPr>
            <a:r>
              <a:t>C. 文件管理包括文件存储空间的管理、目录管理、文件的读写管理和存取控制</a:t>
            </a:r>
          </a:p>
          <a:p>
            <a:pPr algn="l">
              <a:defRPr>
                <a:latin typeface="Hannotate SC Regular"/>
                <a:ea typeface="Hannotate SC Regular"/>
                <a:cs typeface="Hannotate SC Regular"/>
                <a:sym typeface="Hannotate SC Regular"/>
              </a:defRPr>
            </a:pPr>
            <a:r>
              <a:t>D. 文件管理是操作系统资源管理功能之一</a:t>
            </a:r>
          </a:p>
        </p:txBody>
      </p:sp>
      <p:sp>
        <p:nvSpPr>
          <p:cNvPr id="1407"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Tree>
    <p:extLst>
      <p:ext uri="{BB962C8B-B14F-4D97-AF65-F5344CB8AC3E}">
        <p14:creationId xmlns:p14="http://schemas.microsoft.com/office/powerpoint/2010/main" val="420745069"/>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410"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11" name="模拟题…"/>
          <p:cNvSpPr/>
          <p:nvPr/>
        </p:nvSpPr>
        <p:spPr>
          <a:xfrm>
            <a:off x="3465519" y="3712225"/>
            <a:ext cx="18890420" cy="721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dirty="0"/>
              <a:t>模拟题</a:t>
            </a:r>
          </a:p>
          <a:p>
            <a:pPr algn="l">
              <a:defRPr>
                <a:latin typeface="Hannotate SC Regular"/>
                <a:ea typeface="Hannotate SC Regular"/>
                <a:cs typeface="Hannotate SC Regular"/>
                <a:sym typeface="Hannotate SC Regular"/>
              </a:defRPr>
            </a:pPr>
            <a:r>
              <a:rPr dirty="0"/>
              <a:t>关于文件管理功能，说法错误的是（</a:t>
            </a:r>
            <a:r>
              <a:rPr dirty="0">
                <a:solidFill>
                  <a:schemeClr val="accent5"/>
                </a:solidFill>
                <a:latin typeface="Hannotate SC Bold"/>
                <a:ea typeface="Hannotate SC Bold"/>
                <a:cs typeface="Hannotate SC Bold"/>
                <a:sym typeface="Hannotate SC Bold"/>
              </a:rPr>
              <a:t> A</a:t>
            </a:r>
            <a:r>
              <a:rPr dirty="0"/>
              <a:t> ）</a:t>
            </a:r>
          </a:p>
          <a:p>
            <a:pPr algn="l">
              <a:defRPr>
                <a:latin typeface="Hannotate SC Regular"/>
                <a:ea typeface="Hannotate SC Regular"/>
                <a:cs typeface="Hannotate SC Regular"/>
                <a:sym typeface="Hannotate SC Regular"/>
              </a:defRPr>
            </a:pPr>
            <a:endParaRPr dirty="0"/>
          </a:p>
          <a:p>
            <a:pPr algn="l">
              <a:defRPr>
                <a:solidFill>
                  <a:schemeClr val="accent5"/>
                </a:solidFill>
                <a:latin typeface="Hannotate SC Regular"/>
                <a:ea typeface="Hannotate SC Regular"/>
                <a:cs typeface="Hannotate SC Regular"/>
                <a:sym typeface="Hannotate SC Regular"/>
              </a:defRPr>
            </a:pPr>
            <a:r>
              <a:rPr dirty="0"/>
              <a:t>A. 文件管理为每个文件分配必要的内存空间</a:t>
            </a:r>
          </a:p>
          <a:p>
            <a:pPr algn="l">
              <a:defRPr>
                <a:latin typeface="Hannotate SC Regular"/>
                <a:ea typeface="Hannotate SC Regular"/>
                <a:cs typeface="Hannotate SC Regular"/>
                <a:sym typeface="Hannotate SC Regular"/>
              </a:defRPr>
            </a:pPr>
            <a:r>
              <a:rPr dirty="0"/>
              <a:t>B. 文件管理可以提高外存利用率，并能有助于提高访问文件的速度</a:t>
            </a:r>
          </a:p>
          <a:p>
            <a:pPr algn="l">
              <a:defRPr>
                <a:latin typeface="Hannotate SC Regular"/>
                <a:ea typeface="Hannotate SC Regular"/>
                <a:cs typeface="Hannotate SC Regular"/>
                <a:sym typeface="Hannotate SC Regular"/>
              </a:defRPr>
            </a:pPr>
            <a:r>
              <a:rPr dirty="0"/>
              <a:t>C. 文件管理包括文件存储空间的管理、目录管理、文件的读写管理和存取控制</a:t>
            </a:r>
          </a:p>
          <a:p>
            <a:pPr algn="l">
              <a:defRPr>
                <a:latin typeface="Hannotate SC Regular"/>
                <a:ea typeface="Hannotate SC Regular"/>
                <a:cs typeface="Hannotate SC Regular"/>
                <a:sym typeface="Hannotate SC Regular"/>
              </a:defRPr>
            </a:pPr>
            <a:r>
              <a:rPr dirty="0"/>
              <a:t>D. 文件管理是操作系统资源管理功能之一</a:t>
            </a:r>
          </a:p>
        </p:txBody>
      </p:sp>
      <p:sp>
        <p:nvSpPr>
          <p:cNvPr id="1412"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Tree>
    <p:extLst>
      <p:ext uri="{BB962C8B-B14F-4D97-AF65-F5344CB8AC3E}">
        <p14:creationId xmlns:p14="http://schemas.microsoft.com/office/powerpoint/2010/main" val="1946208759"/>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312"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13" name="模拟题…"/>
          <p:cNvSpPr/>
          <p:nvPr/>
        </p:nvSpPr>
        <p:spPr>
          <a:xfrm>
            <a:off x="3465519" y="3645683"/>
            <a:ext cx="15578248"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以下不属于文件管理的是（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文件存储空间的管理</a:t>
            </a:r>
          </a:p>
          <a:p>
            <a:pPr algn="l">
              <a:defRPr>
                <a:latin typeface="Hannotate SC Regular"/>
                <a:ea typeface="Hannotate SC Regular"/>
                <a:cs typeface="Hannotate SC Regular"/>
                <a:sym typeface="Hannotate SC Regular"/>
              </a:defRPr>
            </a:pPr>
            <a:r>
              <a:t>B. 文件大小的管理</a:t>
            </a:r>
          </a:p>
          <a:p>
            <a:pPr algn="l">
              <a:defRPr>
                <a:latin typeface="Hannotate SC Regular"/>
                <a:ea typeface="Hannotate SC Regular"/>
                <a:cs typeface="Hannotate SC Regular"/>
                <a:sym typeface="Hannotate SC Regular"/>
              </a:defRPr>
            </a:pPr>
            <a:r>
              <a:t>C. 目录管理</a:t>
            </a:r>
          </a:p>
          <a:p>
            <a:pPr algn="l">
              <a:defRPr>
                <a:latin typeface="Hannotate SC Regular"/>
                <a:ea typeface="Hannotate SC Regular"/>
                <a:cs typeface="Hannotate SC Regular"/>
                <a:sym typeface="Hannotate SC Regular"/>
              </a:defRPr>
            </a:pPr>
            <a:r>
              <a:t>D. 文件的读、写管理和存取控制</a:t>
            </a:r>
          </a:p>
        </p:txBody>
      </p:sp>
      <p:sp>
        <p:nvSpPr>
          <p:cNvPr id="1314"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317"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18" name="模拟题…"/>
          <p:cNvSpPr/>
          <p:nvPr/>
        </p:nvSpPr>
        <p:spPr>
          <a:xfrm>
            <a:off x="3465519" y="3645683"/>
            <a:ext cx="15578248"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以下不属于文件管理的是（ </a:t>
            </a:r>
            <a:r>
              <a:rPr>
                <a:solidFill>
                  <a:schemeClr val="accent5"/>
                </a:solidFill>
                <a:latin typeface="Hannotate SC Bold"/>
                <a:ea typeface="Hannotate SC Bold"/>
                <a:cs typeface="Hannotate SC Bold"/>
                <a:sym typeface="Hannotate SC Bold"/>
              </a:rPr>
              <a:t>B</a:t>
            </a:r>
            <a:r>
              <a:t>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文件存储空间的管理</a:t>
            </a:r>
          </a:p>
          <a:p>
            <a:pPr algn="l">
              <a:defRPr>
                <a:solidFill>
                  <a:schemeClr val="accent5"/>
                </a:solidFill>
                <a:latin typeface="Hannotate SC Regular"/>
                <a:ea typeface="Hannotate SC Regular"/>
                <a:cs typeface="Hannotate SC Regular"/>
                <a:sym typeface="Hannotate SC Regular"/>
              </a:defRPr>
            </a:pPr>
            <a:r>
              <a:t>B. 文件大小的管理</a:t>
            </a:r>
          </a:p>
          <a:p>
            <a:pPr algn="l">
              <a:defRPr>
                <a:latin typeface="Hannotate SC Regular"/>
                <a:ea typeface="Hannotate SC Regular"/>
                <a:cs typeface="Hannotate SC Regular"/>
                <a:sym typeface="Hannotate SC Regular"/>
              </a:defRPr>
            </a:pPr>
            <a:r>
              <a:t>C. 目录管理</a:t>
            </a:r>
          </a:p>
          <a:p>
            <a:pPr algn="l">
              <a:defRPr>
                <a:latin typeface="Hannotate SC Regular"/>
                <a:ea typeface="Hannotate SC Regular"/>
                <a:cs typeface="Hannotate SC Regular"/>
                <a:sym typeface="Hannotate SC Regular"/>
              </a:defRPr>
            </a:pPr>
            <a:r>
              <a:t>D. 文件的读、写管理和存取控制</a:t>
            </a:r>
          </a:p>
        </p:txBody>
      </p:sp>
      <p:sp>
        <p:nvSpPr>
          <p:cNvPr id="1319"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312"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13" name="模拟题…"/>
          <p:cNvSpPr/>
          <p:nvPr/>
        </p:nvSpPr>
        <p:spPr>
          <a:xfrm>
            <a:off x="2056609" y="5951654"/>
            <a:ext cx="20270781" cy="164147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defRPr>
                <a:latin typeface="Hannotate SC Regular"/>
                <a:ea typeface="Hannotate SC Regular"/>
                <a:cs typeface="Hannotate SC Regular"/>
                <a:sym typeface="Hannotate SC Regular"/>
              </a:defRPr>
            </a:pPr>
            <a:r>
              <a:rPr lang="en-US" altLang="zh-CN" dirty="0" smtClean="0"/>
              <a:t>1910</a:t>
            </a:r>
            <a:endParaRPr dirty="0"/>
          </a:p>
          <a:p>
            <a:pPr algn="l">
              <a:defRPr>
                <a:latin typeface="Hannotate SC Regular"/>
                <a:ea typeface="Hannotate SC Regular"/>
                <a:cs typeface="Hannotate SC Regular"/>
                <a:sym typeface="Hannotate SC Regular"/>
              </a:defRPr>
            </a:pPr>
            <a:r>
              <a:rPr lang="zh-CN" altLang="en-US" dirty="0">
                <a:sym typeface="Hannotate SC Regular"/>
              </a:rPr>
              <a:t>操作系统的主要功能包括</a:t>
            </a:r>
            <a:r>
              <a:rPr lang="zh-CN" altLang="en-US" dirty="0" smtClean="0">
                <a:sym typeface="Hannotate SC Regular"/>
              </a:rPr>
              <a:t>：</a:t>
            </a:r>
            <a:r>
              <a:rPr lang="en-US" altLang="zh-CN" dirty="0" smtClean="0">
                <a:sym typeface="Hannotate SC Regular"/>
              </a:rPr>
              <a:t>______</a:t>
            </a:r>
            <a:r>
              <a:rPr lang="zh-CN" altLang="en-US" dirty="0" smtClean="0">
                <a:sym typeface="Hannotate SC Regular"/>
              </a:rPr>
              <a:t>、</a:t>
            </a:r>
            <a:r>
              <a:rPr lang="en-US" altLang="zh-CN" dirty="0" smtClean="0">
                <a:sym typeface="Hannotate SC Regular"/>
              </a:rPr>
              <a:t>______</a:t>
            </a:r>
            <a:r>
              <a:rPr lang="zh-CN" altLang="en-US" dirty="0" smtClean="0">
                <a:sym typeface="Hannotate SC Regular"/>
              </a:rPr>
              <a:t>、设备</a:t>
            </a:r>
            <a:r>
              <a:rPr lang="zh-CN" altLang="en-US" dirty="0">
                <a:sym typeface="Hannotate SC Regular"/>
              </a:rPr>
              <a:t>管理和文件</a:t>
            </a:r>
            <a:r>
              <a:rPr lang="zh-CN" altLang="en-US" dirty="0" smtClean="0">
                <a:sym typeface="Hannotate SC Regular"/>
              </a:rPr>
              <a:t>管理。</a:t>
            </a:r>
            <a:endParaRPr dirty="0"/>
          </a:p>
        </p:txBody>
      </p:sp>
      <p:sp>
        <p:nvSpPr>
          <p:cNvPr id="1314"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634028406"/>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312"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13" name="模拟题…"/>
          <p:cNvSpPr/>
          <p:nvPr/>
        </p:nvSpPr>
        <p:spPr>
          <a:xfrm>
            <a:off x="2056609" y="5951654"/>
            <a:ext cx="20270781" cy="164147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defRPr>
                <a:latin typeface="Hannotate SC Regular"/>
                <a:ea typeface="Hannotate SC Regular"/>
                <a:cs typeface="Hannotate SC Regular"/>
                <a:sym typeface="Hannotate SC Regular"/>
              </a:defRPr>
            </a:pPr>
            <a:r>
              <a:rPr lang="en-US" altLang="zh-CN" dirty="0" smtClean="0"/>
              <a:t>1910</a:t>
            </a:r>
            <a:endParaRPr dirty="0"/>
          </a:p>
          <a:p>
            <a:pPr algn="l">
              <a:defRPr>
                <a:latin typeface="Hannotate SC Regular"/>
                <a:ea typeface="Hannotate SC Regular"/>
                <a:cs typeface="Hannotate SC Regular"/>
                <a:sym typeface="Hannotate SC Regular"/>
              </a:defRPr>
            </a:pPr>
            <a:r>
              <a:rPr lang="zh-CN" altLang="en-US" dirty="0">
                <a:sym typeface="Hannotate SC Regular"/>
              </a:rPr>
              <a:t>操作系统的主要功能包括</a:t>
            </a:r>
            <a:r>
              <a:rPr lang="zh-CN" altLang="en-US" dirty="0" smtClean="0">
                <a:sym typeface="Hannotate SC Regular"/>
              </a:rPr>
              <a:t>：</a:t>
            </a:r>
            <a:r>
              <a:rPr lang="en-US" altLang="zh-CN" dirty="0" smtClean="0">
                <a:sym typeface="Hannotate SC Regular"/>
              </a:rPr>
              <a:t>______</a:t>
            </a:r>
            <a:r>
              <a:rPr lang="zh-CN" altLang="en-US" dirty="0" smtClean="0">
                <a:sym typeface="Hannotate SC Regular"/>
              </a:rPr>
              <a:t>、</a:t>
            </a:r>
            <a:r>
              <a:rPr lang="en-US" altLang="zh-CN" dirty="0" smtClean="0">
                <a:sym typeface="Hannotate SC Regular"/>
              </a:rPr>
              <a:t>______</a:t>
            </a:r>
            <a:r>
              <a:rPr lang="zh-CN" altLang="en-US" dirty="0" smtClean="0">
                <a:sym typeface="Hannotate SC Regular"/>
              </a:rPr>
              <a:t>、设备</a:t>
            </a:r>
            <a:r>
              <a:rPr lang="zh-CN" altLang="en-US" dirty="0">
                <a:sym typeface="Hannotate SC Regular"/>
              </a:rPr>
              <a:t>管理和文件</a:t>
            </a:r>
            <a:r>
              <a:rPr lang="zh-CN" altLang="en-US" dirty="0" smtClean="0">
                <a:sym typeface="Hannotate SC Regular"/>
              </a:rPr>
              <a:t>管理。</a:t>
            </a:r>
            <a:endParaRPr dirty="0"/>
          </a:p>
        </p:txBody>
      </p:sp>
      <p:sp>
        <p:nvSpPr>
          <p:cNvPr id="1314"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
        <p:nvSpPr>
          <p:cNvPr id="8" name="同步"/>
          <p:cNvSpPr/>
          <p:nvPr/>
        </p:nvSpPr>
        <p:spPr>
          <a:xfrm>
            <a:off x="8448177" y="5968165"/>
            <a:ext cx="2667397"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rPr lang="zh-CN" altLang="en-US" smtClean="0"/>
              <a:t>进程管理</a:t>
            </a:r>
            <a:endParaRPr dirty="0"/>
          </a:p>
        </p:txBody>
      </p:sp>
      <p:sp>
        <p:nvSpPr>
          <p:cNvPr id="9" name="同步"/>
          <p:cNvSpPr/>
          <p:nvPr/>
        </p:nvSpPr>
        <p:spPr>
          <a:xfrm>
            <a:off x="11655425" y="5968165"/>
            <a:ext cx="2667397"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rPr lang="zh-CN" altLang="en-US" smtClean="0"/>
              <a:t>内存管理</a:t>
            </a:r>
            <a:endParaRPr dirty="0"/>
          </a:p>
        </p:txBody>
      </p:sp>
    </p:spTree>
    <p:extLst>
      <p:ext uri="{BB962C8B-B14F-4D97-AF65-F5344CB8AC3E}">
        <p14:creationId xmlns:p14="http://schemas.microsoft.com/office/powerpoint/2010/main" val="1701897481"/>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32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324"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325"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326"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327"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328"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329"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330"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331"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332" name="设备管理"/>
          <p:cNvSpPr/>
          <p:nvPr/>
        </p:nvSpPr>
        <p:spPr>
          <a:xfrm>
            <a:off x="6227790" y="5010535"/>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333"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334"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335" name="文件管理"/>
          <p:cNvSpPr/>
          <p:nvPr/>
        </p:nvSpPr>
        <p:spPr>
          <a:xfrm>
            <a:off x="6227790" y="5997609"/>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336"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337"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338"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339"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340"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pic>
        <p:nvPicPr>
          <p:cNvPr id="1341" name="屏幕快照 2019-02-25 下午5.50.47.png" descr="屏幕快照 2019-02-25 下午5.50.47.png"/>
          <p:cNvPicPr>
            <a:picLocks noChangeAspect="1"/>
          </p:cNvPicPr>
          <p:nvPr/>
        </p:nvPicPr>
        <p:blipFill>
          <a:blip r:embed="rId5">
            <a:extLst/>
          </a:blip>
          <a:stretch>
            <a:fillRect/>
          </a:stretch>
        </p:blipFill>
        <p:spPr>
          <a:xfrm>
            <a:off x="19606328" y="649471"/>
            <a:ext cx="4359408" cy="1180674"/>
          </a:xfrm>
          <a:prstGeom prst="rect">
            <a:avLst/>
          </a:prstGeom>
          <a:ln w="12700">
            <a:miter lim="400000"/>
          </a:ln>
        </p:spPr>
      </p:pic>
      <p:sp>
        <p:nvSpPr>
          <p:cNvPr id="24"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34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348"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349"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350"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351"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352"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353"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354"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355"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356" name="设备管理"/>
          <p:cNvSpPr/>
          <p:nvPr/>
        </p:nvSpPr>
        <p:spPr>
          <a:xfrm>
            <a:off x="6227790" y="5010535"/>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357"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358"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359" name="文件管理"/>
          <p:cNvSpPr/>
          <p:nvPr/>
        </p:nvSpPr>
        <p:spPr>
          <a:xfrm>
            <a:off x="6227790" y="5997609"/>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360"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361"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362"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363"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364"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365" name="为了方便用户使用操作系统，操作系统向用户提供了用户与操作系统之间的接口。"/>
          <p:cNvSpPr/>
          <p:nvPr/>
        </p:nvSpPr>
        <p:spPr>
          <a:xfrm>
            <a:off x="10232522" y="8836305"/>
            <a:ext cx="13598849"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latin typeface="Helvetica"/>
                <a:ea typeface="Helvetica"/>
                <a:cs typeface="Helvetica"/>
                <a:sym typeface="Helvetica"/>
              </a:defRPr>
            </a:pPr>
            <a:r>
              <a:t>为了方便用户使用操作系统，操作系统向用户提供了用户与操作系统之间的接口</a:t>
            </a:r>
            <a:r>
              <a:rPr baseline="31999"/>
              <a:t>。</a:t>
            </a:r>
          </a:p>
        </p:txBody>
      </p:sp>
      <p:pic>
        <p:nvPicPr>
          <p:cNvPr id="1366" name="屏幕快照 2019-02-25 下午5.50.57.png" descr="屏幕快照 2019-02-25 下午5.50.57.png"/>
          <p:cNvPicPr>
            <a:picLocks noChangeAspect="1"/>
          </p:cNvPicPr>
          <p:nvPr/>
        </p:nvPicPr>
        <p:blipFill>
          <a:blip r:embed="rId5">
            <a:extLst/>
          </a:blip>
          <a:stretch>
            <a:fillRect/>
          </a:stretch>
        </p:blipFill>
        <p:spPr>
          <a:xfrm>
            <a:off x="19536267" y="614098"/>
            <a:ext cx="4442607" cy="1256312"/>
          </a:xfrm>
          <a:prstGeom prst="rect">
            <a:avLst/>
          </a:prstGeom>
          <a:ln w="12700">
            <a:miter lim="400000"/>
          </a:ln>
        </p:spPr>
      </p:pic>
      <p:sp>
        <p:nvSpPr>
          <p:cNvPr id="25"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37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373"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374"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375"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376"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377"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378"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379"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380"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381" name="设备管理"/>
          <p:cNvSpPr/>
          <p:nvPr/>
        </p:nvSpPr>
        <p:spPr>
          <a:xfrm>
            <a:off x="6227790" y="5010535"/>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382"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383"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384" name="文件管理"/>
          <p:cNvSpPr/>
          <p:nvPr/>
        </p:nvSpPr>
        <p:spPr>
          <a:xfrm>
            <a:off x="6227790" y="5997609"/>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385" name="命令接口"/>
          <p:cNvSpPr/>
          <p:nvPr/>
        </p:nvSpPr>
        <p:spPr>
          <a:xfrm>
            <a:off x="6167189" y="7835206"/>
            <a:ext cx="2842833" cy="1103551"/>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386"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387"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388"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389"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390" name="目的：为了便于用户与计算机系统的交互…"/>
          <p:cNvSpPr/>
          <p:nvPr/>
        </p:nvSpPr>
        <p:spPr>
          <a:xfrm>
            <a:off x="9011902" y="7495071"/>
            <a:ext cx="14881911" cy="43842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l" defTabSz="266700">
              <a:defRPr sz="4200">
                <a:latin typeface="Helvetica"/>
                <a:ea typeface="Helvetica"/>
                <a:cs typeface="Helvetica"/>
                <a:sym typeface="Helvetica"/>
              </a:defRPr>
            </a:pPr>
            <a:r>
              <a:t>目的：为了便于用户与计算机系统的交互</a:t>
            </a:r>
          </a:p>
          <a:p>
            <a:pPr marR="457200" indent="266700" algn="l" defTabSz="266700">
              <a:defRPr sz="4200">
                <a:latin typeface="Helvetica"/>
                <a:ea typeface="Helvetica"/>
                <a:cs typeface="Helvetica"/>
                <a:sym typeface="Helvetica"/>
              </a:defRPr>
            </a:pPr>
            <a:r>
              <a:t>分类：</a:t>
            </a:r>
            <a:r>
              <a:rPr>
                <a:solidFill>
                  <a:schemeClr val="accent5"/>
                </a:solidFill>
              </a:rPr>
              <a:t>联机</a:t>
            </a:r>
            <a:r>
              <a:t>用户接口和</a:t>
            </a:r>
            <a:r>
              <a:rPr>
                <a:solidFill>
                  <a:schemeClr val="accent5"/>
                </a:solidFill>
              </a:rPr>
              <a:t>脱机</a:t>
            </a:r>
            <a:r>
              <a:t>用户接口</a:t>
            </a:r>
          </a:p>
          <a:p>
            <a:pPr marR="457200" indent="266700" algn="l" defTabSz="266700">
              <a:defRPr sz="4200">
                <a:latin typeface="Helvetica"/>
                <a:ea typeface="Helvetica"/>
                <a:cs typeface="Helvetica"/>
                <a:sym typeface="Helvetica"/>
              </a:defRPr>
            </a:pPr>
            <a:endParaRPr/>
          </a:p>
          <a:p>
            <a:pPr marR="457200" indent="266700" algn="l" defTabSz="266700">
              <a:defRPr sz="4200">
                <a:latin typeface="Helvetica"/>
                <a:ea typeface="Helvetica"/>
                <a:cs typeface="Helvetica"/>
                <a:sym typeface="Helvetica"/>
              </a:defRPr>
            </a:pPr>
            <a:endParaRPr/>
          </a:p>
          <a:p>
            <a:pPr marR="457200" indent="266700" algn="l" defTabSz="266700">
              <a:defRPr sz="4200">
                <a:latin typeface="Helvetica"/>
                <a:ea typeface="Helvetica"/>
                <a:cs typeface="Helvetica"/>
                <a:sym typeface="Helvetica"/>
              </a:defRPr>
            </a:pPr>
            <a:r>
              <a:t>联机：常命令接口由一组</a:t>
            </a:r>
            <a:r>
              <a:rPr u="sng">
                <a:solidFill>
                  <a:schemeClr val="accent5"/>
                </a:solidFill>
              </a:rPr>
              <a:t>键盘操作命令</a:t>
            </a:r>
            <a:r>
              <a:t>和</a:t>
            </a:r>
            <a:r>
              <a:rPr u="sng">
                <a:solidFill>
                  <a:schemeClr val="accent5"/>
                </a:solidFill>
              </a:rPr>
              <a:t>命令解释程序</a:t>
            </a:r>
            <a:r>
              <a:t>组成</a:t>
            </a:r>
          </a:p>
          <a:p>
            <a:pPr marR="457200" indent="266700" algn="l" defTabSz="266700">
              <a:defRPr sz="4200">
                <a:latin typeface="Helvetica"/>
                <a:ea typeface="Helvetica"/>
                <a:cs typeface="Helvetica"/>
                <a:sym typeface="Helvetica"/>
              </a:defRPr>
            </a:pPr>
            <a:r>
              <a:t>脱机：为批处理作业的用户提供，也称为批处理用户接口</a:t>
            </a:r>
          </a:p>
        </p:txBody>
      </p:sp>
      <p:pic>
        <p:nvPicPr>
          <p:cNvPr id="1391" name="屏幕快照 2019-02-25 下午5.50.57.png" descr="屏幕快照 2019-02-25 下午5.50.57.png"/>
          <p:cNvPicPr>
            <a:picLocks noChangeAspect="1"/>
          </p:cNvPicPr>
          <p:nvPr/>
        </p:nvPicPr>
        <p:blipFill>
          <a:blip r:embed="rId5">
            <a:extLst/>
          </a:blip>
          <a:stretch>
            <a:fillRect/>
          </a:stretch>
        </p:blipFill>
        <p:spPr>
          <a:xfrm>
            <a:off x="19536267" y="614098"/>
            <a:ext cx="4442607" cy="1256312"/>
          </a:xfrm>
          <a:prstGeom prst="rect">
            <a:avLst/>
          </a:prstGeom>
          <a:ln w="12700">
            <a:miter lim="400000"/>
          </a:ln>
        </p:spPr>
      </p:pic>
      <p:sp>
        <p:nvSpPr>
          <p:cNvPr id="25"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2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2108" y="1211576"/>
            <a:ext cx="10326255" cy="9913205"/>
          </a:xfrm>
          <a:prstGeom prst="rect">
            <a:avLst/>
          </a:prstGeom>
        </p:spPr>
      </p:pic>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39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398"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399"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400"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401"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402"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403"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404"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405"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406" name="设备管理"/>
          <p:cNvSpPr/>
          <p:nvPr/>
        </p:nvSpPr>
        <p:spPr>
          <a:xfrm>
            <a:off x="6227790" y="5010535"/>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407"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408"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409" name="文件管理"/>
          <p:cNvSpPr/>
          <p:nvPr/>
        </p:nvSpPr>
        <p:spPr>
          <a:xfrm>
            <a:off x="6227790" y="5997609"/>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410" name="命令接口"/>
          <p:cNvSpPr/>
          <p:nvPr/>
        </p:nvSpPr>
        <p:spPr>
          <a:xfrm>
            <a:off x="6167189" y="7835206"/>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411" name="图形用户接口"/>
          <p:cNvSpPr/>
          <p:nvPr/>
        </p:nvSpPr>
        <p:spPr>
          <a:xfrm>
            <a:off x="6167189" y="9140260"/>
            <a:ext cx="4062223" cy="1103551"/>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412"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413"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414"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415" name="用户可以轻松地通过选择窗口、菜单、对话框、滚动条、图标等简单的操作来完成对作业和任务的提交与控制。"/>
          <p:cNvSpPr/>
          <p:nvPr/>
        </p:nvSpPr>
        <p:spPr>
          <a:xfrm>
            <a:off x="10607916" y="8451974"/>
            <a:ext cx="12885653" cy="2501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l" defTabSz="266700">
              <a:defRPr sz="4500">
                <a:latin typeface="Helvetica"/>
                <a:ea typeface="Helvetica"/>
                <a:cs typeface="Helvetica"/>
                <a:sym typeface="Helvetica"/>
              </a:defRPr>
            </a:pPr>
            <a:r>
              <a:t>用户可以轻松地通过</a:t>
            </a:r>
            <a:r>
              <a:rPr>
                <a:solidFill>
                  <a:schemeClr val="accent5"/>
                </a:solidFill>
              </a:rPr>
              <a:t>选择窗口、菜单、对话框、滚动条、图标等</a:t>
            </a:r>
            <a:r>
              <a:t>简单的操作来完成对作业和任务的提交与控制。</a:t>
            </a:r>
          </a:p>
        </p:txBody>
      </p:sp>
      <p:pic>
        <p:nvPicPr>
          <p:cNvPr id="1416" name="pasted-image.png" descr="pasted-image.png"/>
          <p:cNvPicPr>
            <a:picLocks noChangeAspect="1"/>
          </p:cNvPicPr>
          <p:nvPr/>
        </p:nvPicPr>
        <p:blipFill>
          <a:blip r:embed="rId5">
            <a:extLst/>
          </a:blip>
          <a:stretch>
            <a:fillRect/>
          </a:stretch>
        </p:blipFill>
        <p:spPr>
          <a:xfrm>
            <a:off x="10349871" y="2987884"/>
            <a:ext cx="7218357" cy="4769448"/>
          </a:xfrm>
          <a:prstGeom prst="rect">
            <a:avLst/>
          </a:prstGeom>
          <a:ln w="12700">
            <a:miter lim="400000"/>
          </a:ln>
        </p:spPr>
      </p:pic>
      <p:pic>
        <p:nvPicPr>
          <p:cNvPr id="1417" name="pasted-image.png" descr="pasted-image.png"/>
          <p:cNvPicPr>
            <a:picLocks noChangeAspect="1"/>
          </p:cNvPicPr>
          <p:nvPr/>
        </p:nvPicPr>
        <p:blipFill>
          <a:blip r:embed="rId6">
            <a:extLst/>
          </a:blip>
          <a:stretch>
            <a:fillRect/>
          </a:stretch>
        </p:blipFill>
        <p:spPr>
          <a:xfrm>
            <a:off x="18196442" y="2724398"/>
            <a:ext cx="5650091" cy="5296420"/>
          </a:xfrm>
          <a:prstGeom prst="rect">
            <a:avLst/>
          </a:prstGeom>
          <a:ln w="12700">
            <a:miter lim="400000"/>
          </a:ln>
        </p:spPr>
      </p:pic>
      <p:pic>
        <p:nvPicPr>
          <p:cNvPr id="1418" name="屏幕快照 2019-02-25 下午5.50.57.png" descr="屏幕快照 2019-02-25 下午5.50.57.png"/>
          <p:cNvPicPr>
            <a:picLocks noChangeAspect="1"/>
          </p:cNvPicPr>
          <p:nvPr/>
        </p:nvPicPr>
        <p:blipFill>
          <a:blip r:embed="rId7">
            <a:extLst/>
          </a:blip>
          <a:stretch>
            <a:fillRect/>
          </a:stretch>
        </p:blipFill>
        <p:spPr>
          <a:xfrm>
            <a:off x="19536267" y="614098"/>
            <a:ext cx="4442607" cy="1256312"/>
          </a:xfrm>
          <a:prstGeom prst="rect">
            <a:avLst/>
          </a:prstGeom>
          <a:ln w="12700">
            <a:miter lim="400000"/>
          </a:ln>
        </p:spPr>
      </p:pic>
      <p:sp>
        <p:nvSpPr>
          <p:cNvPr id="26"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423"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425"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426"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427"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428"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429"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430"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431"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432"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433" name="设备管理"/>
          <p:cNvSpPr/>
          <p:nvPr/>
        </p:nvSpPr>
        <p:spPr>
          <a:xfrm>
            <a:off x="6227790" y="5010535"/>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434"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435"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436" name="文件管理"/>
          <p:cNvSpPr/>
          <p:nvPr/>
        </p:nvSpPr>
        <p:spPr>
          <a:xfrm>
            <a:off x="6227790" y="5997609"/>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437" name="命令接口"/>
          <p:cNvSpPr/>
          <p:nvPr/>
        </p:nvSpPr>
        <p:spPr>
          <a:xfrm>
            <a:off x="6167189" y="7835206"/>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438" name="图形用户接口"/>
          <p:cNvSpPr/>
          <p:nvPr/>
        </p:nvSpPr>
        <p:spPr>
          <a:xfrm>
            <a:off x="6167189" y="9140260"/>
            <a:ext cx="406222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439"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440"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441" name="程序接口"/>
          <p:cNvSpPr/>
          <p:nvPr/>
        </p:nvSpPr>
        <p:spPr>
          <a:xfrm>
            <a:off x="6167189" y="10435655"/>
            <a:ext cx="2842833" cy="1103551"/>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442" name="用户程序接口指的是应用程序和系统的核心程序的接口，就是系统调用。…"/>
          <p:cNvSpPr/>
          <p:nvPr/>
        </p:nvSpPr>
        <p:spPr>
          <a:xfrm>
            <a:off x="10228669" y="8293134"/>
            <a:ext cx="13831498" cy="41718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l" defTabSz="266700">
              <a:defRPr sz="4500">
                <a:latin typeface="Helvetica"/>
                <a:ea typeface="Helvetica"/>
                <a:cs typeface="Helvetica"/>
                <a:sym typeface="Helvetica"/>
              </a:defRPr>
            </a:pPr>
            <a:r>
              <a:t>用户程序接口指的是</a:t>
            </a:r>
            <a:r>
              <a:rPr>
                <a:solidFill>
                  <a:schemeClr val="accent5"/>
                </a:solidFill>
              </a:rPr>
              <a:t>应用程序</a:t>
            </a:r>
            <a:r>
              <a:t>和系统的</a:t>
            </a:r>
            <a:r>
              <a:rPr>
                <a:solidFill>
                  <a:schemeClr val="accent5"/>
                </a:solidFill>
              </a:rPr>
              <a:t>核心程序</a:t>
            </a:r>
            <a:r>
              <a:t>的接口，就是</a:t>
            </a:r>
            <a:r>
              <a:rPr>
                <a:solidFill>
                  <a:schemeClr val="accent5"/>
                </a:solidFill>
              </a:rPr>
              <a:t>系统调用</a:t>
            </a:r>
            <a:r>
              <a:t>。</a:t>
            </a:r>
          </a:p>
          <a:p>
            <a:pPr marR="457200" indent="266700" algn="l" defTabSz="266700">
              <a:defRPr sz="4500">
                <a:latin typeface="Helvetica"/>
                <a:ea typeface="Helvetica"/>
                <a:cs typeface="Helvetica"/>
                <a:sym typeface="Helvetica"/>
              </a:defRPr>
            </a:pPr>
            <a:endParaRPr/>
          </a:p>
          <a:p>
            <a:pPr marR="457200" indent="266700" algn="l" defTabSz="266700">
              <a:defRPr sz="4500">
                <a:latin typeface="Helvetica"/>
                <a:ea typeface="Helvetica"/>
                <a:cs typeface="Helvetica"/>
                <a:sym typeface="Helvetica"/>
              </a:defRPr>
            </a:pPr>
            <a:r>
              <a:t>系统调用是一组预先定义好的模块，它们提供</a:t>
            </a:r>
            <a:r>
              <a:rPr>
                <a:solidFill>
                  <a:schemeClr val="accent5"/>
                </a:solidFill>
              </a:rPr>
              <a:t>一条管道</a:t>
            </a:r>
            <a:r>
              <a:t>让应用程序或用户能由此得到</a:t>
            </a:r>
            <a:r>
              <a:rPr>
                <a:solidFill>
                  <a:schemeClr val="accent5"/>
                </a:solidFill>
              </a:rPr>
              <a:t>核心程序</a:t>
            </a:r>
            <a:r>
              <a:t>的服务。</a:t>
            </a:r>
            <a:endParaRPr>
              <a:latin typeface="Times New Roman"/>
              <a:ea typeface="Times New Roman"/>
              <a:cs typeface="Times New Roman"/>
              <a:sym typeface="Times New Roman"/>
            </a:endParaRPr>
          </a:p>
        </p:txBody>
      </p:sp>
      <p:pic>
        <p:nvPicPr>
          <p:cNvPr id="1443" name="屏幕快照 2019-02-25 下午5.50.57.png" descr="屏幕快照 2019-02-25 下午5.50.57.png"/>
          <p:cNvPicPr>
            <a:picLocks noChangeAspect="1"/>
          </p:cNvPicPr>
          <p:nvPr/>
        </p:nvPicPr>
        <p:blipFill>
          <a:blip r:embed="rId5">
            <a:extLst/>
          </a:blip>
          <a:stretch>
            <a:fillRect/>
          </a:stretch>
        </p:blipFill>
        <p:spPr>
          <a:xfrm>
            <a:off x="19536267" y="614098"/>
            <a:ext cx="4442607" cy="1256312"/>
          </a:xfrm>
          <a:prstGeom prst="rect">
            <a:avLst/>
          </a:prstGeom>
          <a:ln w="12700">
            <a:miter lim="400000"/>
          </a:ln>
        </p:spPr>
      </p:pic>
      <p:sp>
        <p:nvSpPr>
          <p:cNvPr id="25"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448"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49" name="1007…"/>
          <p:cNvSpPr/>
          <p:nvPr/>
        </p:nvSpPr>
        <p:spPr>
          <a:xfrm>
            <a:off x="3465519" y="5868183"/>
            <a:ext cx="15578248"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1007</a:t>
            </a:r>
          </a:p>
          <a:p>
            <a:pPr algn="l">
              <a:defRPr>
                <a:latin typeface="Hannotate SC Regular"/>
                <a:ea typeface="Hannotate SC Regular"/>
                <a:cs typeface="Hannotate SC Regular"/>
                <a:sym typeface="Hannotate SC Regular"/>
              </a:defRPr>
            </a:pPr>
            <a:r>
              <a:t>操作系统为程序员提供的接口是一组______。</a:t>
            </a:r>
          </a:p>
        </p:txBody>
      </p:sp>
      <p:sp>
        <p:nvSpPr>
          <p:cNvPr id="1450"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453"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54" name="1007…"/>
          <p:cNvSpPr/>
          <p:nvPr/>
        </p:nvSpPr>
        <p:spPr>
          <a:xfrm>
            <a:off x="3465519" y="5868183"/>
            <a:ext cx="15578248"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1007</a:t>
            </a:r>
          </a:p>
          <a:p>
            <a:pPr algn="l">
              <a:defRPr>
                <a:latin typeface="Hannotate SC Regular"/>
                <a:ea typeface="Hannotate SC Regular"/>
                <a:cs typeface="Hannotate SC Regular"/>
                <a:sym typeface="Hannotate SC Regular"/>
              </a:defRPr>
            </a:pPr>
            <a:r>
              <a:t>操作系统为程序员提供的接口是一组______。</a:t>
            </a:r>
          </a:p>
        </p:txBody>
      </p:sp>
      <p:sp>
        <p:nvSpPr>
          <p:cNvPr id="1455"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456" name="系统调用"/>
          <p:cNvSpPr/>
          <p:nvPr/>
        </p:nvSpPr>
        <p:spPr>
          <a:xfrm>
            <a:off x="13693450" y="627709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系统调用</a:t>
            </a:r>
          </a:p>
        </p:txBody>
      </p:sp>
      <p:sp>
        <p:nvSpPr>
          <p:cNvPr id="8"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459" name="🐂牛刀小试"/>
          <p:cNvSpPr/>
          <p:nvPr/>
        </p:nvSpPr>
        <p:spPr>
          <a:xfrm>
            <a:off x="1861336" y="1972858"/>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60" name="模拟题…"/>
          <p:cNvSpPr/>
          <p:nvPr/>
        </p:nvSpPr>
        <p:spPr>
          <a:xfrm>
            <a:off x="2076761" y="3251200"/>
            <a:ext cx="20230479" cy="721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在提供（    ）的操作系统中，用户可以轻松地通过选择窗口、菜单、对话框、滚动条、图标等简单的操作来完成对作业和任务的提交与控制。</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命令接口</a:t>
            </a:r>
          </a:p>
          <a:p>
            <a:pPr algn="l">
              <a:defRPr>
                <a:latin typeface="Hannotate SC Regular"/>
                <a:ea typeface="Hannotate SC Regular"/>
                <a:cs typeface="Hannotate SC Regular"/>
                <a:sym typeface="Hannotate SC Regular"/>
              </a:defRPr>
            </a:pPr>
            <a:r>
              <a:t>B. 图形用户接口</a:t>
            </a:r>
          </a:p>
          <a:p>
            <a:pPr algn="l">
              <a:defRPr>
                <a:latin typeface="Hannotate SC Regular"/>
                <a:ea typeface="Hannotate SC Regular"/>
                <a:cs typeface="Hannotate SC Regular"/>
                <a:sym typeface="Hannotate SC Regular"/>
              </a:defRPr>
            </a:pPr>
            <a:r>
              <a:t>C. 程序接口</a:t>
            </a:r>
          </a:p>
          <a:p>
            <a:pPr algn="l">
              <a:defRPr>
                <a:latin typeface="Hannotate SC Regular"/>
                <a:ea typeface="Hannotate SC Regular"/>
                <a:cs typeface="Hannotate SC Regular"/>
                <a:sym typeface="Hannotate SC Regular"/>
              </a:defRPr>
            </a:pPr>
            <a:r>
              <a:t>D. USB接口</a:t>
            </a:r>
          </a:p>
        </p:txBody>
      </p:sp>
      <p:sp>
        <p:nvSpPr>
          <p:cNvPr id="1461"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464" name="🐂牛刀小试"/>
          <p:cNvSpPr/>
          <p:nvPr/>
        </p:nvSpPr>
        <p:spPr>
          <a:xfrm>
            <a:off x="1861336" y="1972858"/>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65" name="模拟题…"/>
          <p:cNvSpPr/>
          <p:nvPr/>
        </p:nvSpPr>
        <p:spPr>
          <a:xfrm>
            <a:off x="2076761" y="3251200"/>
            <a:ext cx="20230479" cy="721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在提供（ </a:t>
            </a:r>
            <a:r>
              <a:rPr>
                <a:solidFill>
                  <a:schemeClr val="accent5"/>
                </a:solidFill>
                <a:latin typeface="Hannotate SC Bold"/>
                <a:ea typeface="Hannotate SC Bold"/>
                <a:cs typeface="Hannotate SC Bold"/>
                <a:sym typeface="Hannotate SC Bold"/>
              </a:rPr>
              <a:t>B</a:t>
            </a:r>
            <a:r>
              <a:t> ）的操作系统中，用户可以轻松地通过选择窗口、菜单、对话框、滚动条、图标等简单的操作来完成对作业和任务的提交与控制。</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命令接口</a:t>
            </a:r>
          </a:p>
          <a:p>
            <a:pPr algn="l">
              <a:defRPr>
                <a:solidFill>
                  <a:schemeClr val="accent5"/>
                </a:solidFill>
                <a:latin typeface="Hannotate SC Regular"/>
                <a:ea typeface="Hannotate SC Regular"/>
                <a:cs typeface="Hannotate SC Regular"/>
                <a:sym typeface="Hannotate SC Regular"/>
              </a:defRPr>
            </a:pPr>
            <a:r>
              <a:t>B. 图形用户接口</a:t>
            </a:r>
          </a:p>
          <a:p>
            <a:pPr algn="l">
              <a:defRPr>
                <a:latin typeface="Hannotate SC Regular"/>
                <a:ea typeface="Hannotate SC Regular"/>
                <a:cs typeface="Hannotate SC Regular"/>
                <a:sym typeface="Hannotate SC Regular"/>
              </a:defRPr>
            </a:pPr>
            <a:r>
              <a:t>C. 程序接口</a:t>
            </a:r>
          </a:p>
          <a:p>
            <a:pPr algn="l">
              <a:defRPr>
                <a:latin typeface="Hannotate SC Regular"/>
                <a:ea typeface="Hannotate SC Regular"/>
                <a:cs typeface="Hannotate SC Regular"/>
                <a:sym typeface="Hannotate SC Regular"/>
              </a:defRPr>
            </a:pPr>
            <a:r>
              <a:t>D. USB接口</a:t>
            </a:r>
          </a:p>
        </p:txBody>
      </p:sp>
      <p:sp>
        <p:nvSpPr>
          <p:cNvPr id="1466"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469" name="🐂牛刀小试"/>
          <p:cNvSpPr/>
          <p:nvPr/>
        </p:nvSpPr>
        <p:spPr>
          <a:xfrm>
            <a:off x="1861336" y="1972858"/>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70" name="模拟题…"/>
          <p:cNvSpPr/>
          <p:nvPr/>
        </p:nvSpPr>
        <p:spPr>
          <a:xfrm>
            <a:off x="2076761" y="3695699"/>
            <a:ext cx="20230479"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操作系统提供给程序员的接口是（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系统调用</a:t>
            </a:r>
          </a:p>
          <a:p>
            <a:pPr algn="l">
              <a:defRPr>
                <a:latin typeface="Hannotate SC Regular"/>
                <a:ea typeface="Hannotate SC Regular"/>
                <a:cs typeface="Hannotate SC Regular"/>
                <a:sym typeface="Hannotate SC Regular"/>
              </a:defRPr>
            </a:pPr>
            <a:r>
              <a:t>B. 联机用户接口</a:t>
            </a:r>
          </a:p>
          <a:p>
            <a:pPr algn="l">
              <a:defRPr>
                <a:latin typeface="Hannotate SC Regular"/>
                <a:ea typeface="Hannotate SC Regular"/>
                <a:cs typeface="Hannotate SC Regular"/>
                <a:sym typeface="Hannotate SC Regular"/>
              </a:defRPr>
            </a:pPr>
            <a:r>
              <a:t>C. 脱机用户接口</a:t>
            </a:r>
          </a:p>
          <a:p>
            <a:pPr algn="l">
              <a:defRPr>
                <a:latin typeface="Hannotate SC Regular"/>
                <a:ea typeface="Hannotate SC Regular"/>
                <a:cs typeface="Hannotate SC Regular"/>
                <a:sym typeface="Hannotate SC Regular"/>
              </a:defRPr>
            </a:pPr>
            <a:r>
              <a:t>D. 图形用户接口</a:t>
            </a:r>
          </a:p>
        </p:txBody>
      </p:sp>
      <p:sp>
        <p:nvSpPr>
          <p:cNvPr id="1471"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474" name="🐂牛刀小试"/>
          <p:cNvSpPr/>
          <p:nvPr/>
        </p:nvSpPr>
        <p:spPr>
          <a:xfrm>
            <a:off x="1861336" y="1972858"/>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475" name="模拟题…"/>
          <p:cNvSpPr/>
          <p:nvPr/>
        </p:nvSpPr>
        <p:spPr>
          <a:xfrm>
            <a:off x="2076761" y="3695699"/>
            <a:ext cx="20230479"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操作系统提供给程序员的接口是（   ）</a:t>
            </a:r>
          </a:p>
          <a:p>
            <a:pPr algn="l">
              <a:defRPr>
                <a:latin typeface="Hannotate SC Regular"/>
                <a:ea typeface="Hannotate SC Regular"/>
                <a:cs typeface="Hannotate SC Regular"/>
                <a:sym typeface="Hannotate SC Regular"/>
              </a:defRPr>
            </a:pPr>
            <a:endParaRPr/>
          </a:p>
          <a:p>
            <a:pPr algn="l">
              <a:defRPr>
                <a:solidFill>
                  <a:schemeClr val="accent5"/>
                </a:solidFill>
                <a:latin typeface="Hannotate SC Regular"/>
                <a:ea typeface="Hannotate SC Regular"/>
                <a:cs typeface="Hannotate SC Regular"/>
                <a:sym typeface="Hannotate SC Regular"/>
              </a:defRPr>
            </a:pPr>
            <a:r>
              <a:t>A. 系统调用</a:t>
            </a:r>
          </a:p>
          <a:p>
            <a:pPr algn="l">
              <a:defRPr>
                <a:latin typeface="Hannotate SC Regular"/>
                <a:ea typeface="Hannotate SC Regular"/>
                <a:cs typeface="Hannotate SC Regular"/>
                <a:sym typeface="Hannotate SC Regular"/>
              </a:defRPr>
            </a:pPr>
            <a:r>
              <a:t>B. 联机用户接口</a:t>
            </a:r>
          </a:p>
          <a:p>
            <a:pPr algn="l">
              <a:defRPr>
                <a:latin typeface="Hannotate SC Regular"/>
                <a:ea typeface="Hannotate SC Regular"/>
                <a:cs typeface="Hannotate SC Regular"/>
                <a:sym typeface="Hannotate SC Regular"/>
              </a:defRPr>
            </a:pPr>
            <a:r>
              <a:t>C. 脱机用户接口</a:t>
            </a:r>
          </a:p>
          <a:p>
            <a:pPr algn="l">
              <a:defRPr>
                <a:latin typeface="Hannotate SC Regular"/>
                <a:ea typeface="Hannotate SC Regular"/>
                <a:cs typeface="Hannotate SC Regular"/>
                <a:sym typeface="Hannotate SC Regular"/>
              </a:defRPr>
            </a:pPr>
            <a:r>
              <a:t>D. 图形用户接口</a:t>
            </a:r>
          </a:p>
        </p:txBody>
      </p:sp>
      <p:sp>
        <p:nvSpPr>
          <p:cNvPr id="1476"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47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481" name="操作系统的功能"/>
          <p:cNvSpPr/>
          <p:nvPr/>
        </p:nvSpPr>
        <p:spPr>
          <a:xfrm>
            <a:off x="435982" y="910069"/>
            <a:ext cx="5110772"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482"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483"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484"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485" name="管理计算机资源"/>
          <p:cNvSpPr/>
          <p:nvPr/>
        </p:nvSpPr>
        <p:spPr>
          <a:xfrm>
            <a:off x="673999" y="4141827"/>
            <a:ext cx="4274543" cy="1874264"/>
          </a:xfrm>
          <a:prstGeom prst="roundRect">
            <a:avLst>
              <a:gd name="adj" fmla="val 1016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486" name="提供用户接口"/>
          <p:cNvSpPr/>
          <p:nvPr/>
        </p:nvSpPr>
        <p:spPr>
          <a:xfrm>
            <a:off x="673999" y="8750074"/>
            <a:ext cx="4274543" cy="1874264"/>
          </a:xfrm>
          <a:prstGeom prst="roundRect">
            <a:avLst>
              <a:gd name="adj" fmla="val 1016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487"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488" name="进程管理"/>
          <p:cNvSpPr/>
          <p:nvPr/>
        </p:nvSpPr>
        <p:spPr>
          <a:xfrm>
            <a:off x="6227790" y="4044831"/>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489" name="设备管理"/>
          <p:cNvSpPr/>
          <p:nvPr/>
        </p:nvSpPr>
        <p:spPr>
          <a:xfrm>
            <a:off x="6227790" y="5010535"/>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490"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491"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492" name="文件管理"/>
          <p:cNvSpPr/>
          <p:nvPr/>
        </p:nvSpPr>
        <p:spPr>
          <a:xfrm>
            <a:off x="6227790" y="5997609"/>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493" name="命令接口"/>
          <p:cNvSpPr/>
          <p:nvPr/>
        </p:nvSpPr>
        <p:spPr>
          <a:xfrm>
            <a:off x="6167189" y="7835206"/>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494" name="图形用户接口"/>
          <p:cNvSpPr/>
          <p:nvPr/>
        </p:nvSpPr>
        <p:spPr>
          <a:xfrm>
            <a:off x="6167189" y="9140260"/>
            <a:ext cx="406222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495"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496"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497" name="程序接口"/>
          <p:cNvSpPr/>
          <p:nvPr/>
        </p:nvSpPr>
        <p:spPr>
          <a:xfrm>
            <a:off x="6167189" y="10435655"/>
            <a:ext cx="2842833"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pic>
        <p:nvPicPr>
          <p:cNvPr id="1498" name="屏幕快照 2019-02-26 下午6.16.02.png" descr="屏幕快照 2019-02-26 下午6.16.02.png"/>
          <p:cNvPicPr>
            <a:picLocks noChangeAspect="1"/>
          </p:cNvPicPr>
          <p:nvPr/>
        </p:nvPicPr>
        <p:blipFill>
          <a:blip r:embed="rId4">
            <a:extLst/>
          </a:blip>
          <a:stretch>
            <a:fillRect/>
          </a:stretch>
        </p:blipFill>
        <p:spPr>
          <a:xfrm>
            <a:off x="13617897" y="4021685"/>
            <a:ext cx="5494462" cy="5462141"/>
          </a:xfrm>
          <a:prstGeom prst="rect">
            <a:avLst/>
          </a:prstGeom>
          <a:ln w="12700">
            <a:miter lim="400000"/>
          </a:ln>
        </p:spPr>
      </p:pic>
      <p:sp>
        <p:nvSpPr>
          <p:cNvPr id="24"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1501"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1502"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1503"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1504"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1505"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150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507" name="内存管理"/>
          <p:cNvSpPr/>
          <p:nvPr/>
        </p:nvSpPr>
        <p:spPr>
          <a:xfrm>
            <a:off x="16733006" y="4884469"/>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内存管理</a:t>
            </a:r>
          </a:p>
        </p:txBody>
      </p:sp>
      <p:sp>
        <p:nvSpPr>
          <p:cNvPr id="1508" name="进程管理"/>
          <p:cNvSpPr/>
          <p:nvPr/>
        </p:nvSpPr>
        <p:spPr>
          <a:xfrm>
            <a:off x="16733006" y="5872543"/>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进程管理</a:t>
            </a:r>
          </a:p>
        </p:txBody>
      </p:sp>
      <p:sp>
        <p:nvSpPr>
          <p:cNvPr id="1509" name="设备管理"/>
          <p:cNvSpPr/>
          <p:nvPr/>
        </p:nvSpPr>
        <p:spPr>
          <a:xfrm>
            <a:off x="16733006" y="6838246"/>
            <a:ext cx="4584616"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设备管理</a:t>
            </a:r>
          </a:p>
        </p:txBody>
      </p:sp>
      <p:sp>
        <p:nvSpPr>
          <p:cNvPr id="1510" name="线条"/>
          <p:cNvSpPr/>
          <p:nvPr/>
        </p:nvSpPr>
        <p:spPr>
          <a:xfrm flipV="1">
            <a:off x="16493570" y="5200229"/>
            <a:ext cx="1" cy="4378587"/>
          </a:xfrm>
          <a:prstGeom prst="line">
            <a:avLst/>
          </a:prstGeom>
          <a:ln w="38100">
            <a:solidFill>
              <a:srgbClr val="000000"/>
            </a:solidFill>
            <a:miter lim="400000"/>
          </a:ln>
        </p:spPr>
        <p:txBody>
          <a:bodyPr lIns="50800" tIns="50800" rIns="50800" bIns="50800" anchor="ctr"/>
          <a:lstStyle/>
          <a:p>
            <a:pPr>
              <a:defRPr sz="3200"/>
            </a:pPr>
            <a:endParaRPr/>
          </a:p>
        </p:txBody>
      </p:sp>
      <p:sp>
        <p:nvSpPr>
          <p:cNvPr id="1511" name="线条"/>
          <p:cNvSpPr/>
          <p:nvPr/>
        </p:nvSpPr>
        <p:spPr>
          <a:xfrm>
            <a:off x="15924702" y="7389522"/>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512"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513" name="文件管理"/>
          <p:cNvSpPr/>
          <p:nvPr/>
        </p:nvSpPr>
        <p:spPr>
          <a:xfrm>
            <a:off x="16733006" y="7825320"/>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文件管理</a:t>
            </a:r>
          </a:p>
        </p:txBody>
      </p:sp>
      <p:sp>
        <p:nvSpPr>
          <p:cNvPr id="1514" name="提供用户接口"/>
          <p:cNvSpPr/>
          <p:nvPr/>
        </p:nvSpPr>
        <p:spPr>
          <a:xfrm>
            <a:off x="16733006" y="8791025"/>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提供用户接口</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114"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115"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116"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117"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118"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119"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12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Tree>
    <p:extLst>
      <p:ext uri="{BB962C8B-B14F-4D97-AF65-F5344CB8AC3E}">
        <p14:creationId xmlns:p14="http://schemas.microsoft.com/office/powerpoint/2010/main" val="307751765"/>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 name="下课快乐…"/>
          <p:cNvSpPr/>
          <p:nvPr/>
        </p:nvSpPr>
        <p:spPr>
          <a:xfrm>
            <a:off x="10269232" y="4292600"/>
            <a:ext cx="13675297"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9600">
                <a:latin typeface="Hannotate SC Bold"/>
                <a:ea typeface="Hannotate SC Bold"/>
                <a:cs typeface="Hannotate SC Bold"/>
                <a:sym typeface="Hannotate SC Bold"/>
              </a:defRPr>
            </a:pPr>
            <a:r>
              <a:t>下课快乐</a:t>
            </a:r>
          </a:p>
          <a:p>
            <a:pPr>
              <a:defRPr sz="9600">
                <a:latin typeface="Hannotate SC Bold"/>
                <a:ea typeface="Hannotate SC Bold"/>
                <a:cs typeface="Hannotate SC Bold"/>
                <a:sym typeface="Hannotate SC Bold"/>
              </a:defRPr>
            </a:pPr>
            <a:r>
              <a:t>马上去做随堂考哦</a:t>
            </a:r>
          </a:p>
          <a:p>
            <a:pPr>
              <a:defRPr sz="9600">
                <a:latin typeface="Hannotate SC Bold"/>
                <a:ea typeface="Hannotate SC Bold"/>
                <a:cs typeface="Hannotate SC Bold"/>
                <a:sym typeface="Hannotate SC Bold"/>
              </a:defRPr>
            </a:pPr>
            <a:r>
              <a:rPr>
                <a:latin typeface="Apple Color Emoji"/>
                <a:ea typeface="Apple Color Emoji"/>
                <a:cs typeface="Apple Color Emoji"/>
                <a:sym typeface="Apple Color Emoji"/>
              </a:rPr>
              <a:t>🙇‍♀️🙇‍♀️🙇‍♀️</a:t>
            </a:r>
          </a:p>
        </p:txBody>
      </p:sp>
      <p:pic>
        <p:nvPicPr>
          <p:cNvPr id="1729" name="EF7091CC-C309-4B12-B855-27AA446D42E5-16150-000030DF382AEA18_tmp.jpg" descr="EF7091CC-C309-4B12-B855-27AA446D42E5-16150-000030DF382AEA18_tmp.jpg"/>
          <p:cNvPicPr>
            <a:picLocks noChangeAspect="1"/>
          </p:cNvPicPr>
          <p:nvPr/>
        </p:nvPicPr>
        <p:blipFill>
          <a:blip r:embed="rId2">
            <a:extLst/>
          </a:blip>
          <a:stretch>
            <a:fillRect/>
          </a:stretch>
        </p:blipFill>
        <p:spPr>
          <a:xfrm>
            <a:off x="266430" y="3134121"/>
            <a:ext cx="9938651" cy="744776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1 什么是操作系统"/>
          <p:cNvSpPr/>
          <p:nvPr/>
        </p:nvSpPr>
        <p:spPr>
          <a:xfrm>
            <a:off x="8129867" y="3635808"/>
            <a:ext cx="6549869"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1 什么是操作系统</a:t>
            </a:r>
          </a:p>
        </p:txBody>
      </p:sp>
      <p:sp>
        <p:nvSpPr>
          <p:cNvPr id="123"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124"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125"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126"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127"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128"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29"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Q1：操作系统是软件还是硬件？"/>
          <p:cNvSpPr/>
          <p:nvPr/>
        </p:nvSpPr>
        <p:spPr>
          <a:xfrm>
            <a:off x="5172345" y="2752127"/>
            <a:ext cx="884133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Hannotate SC Regular"/>
                <a:ea typeface="Hannotate SC Regular"/>
                <a:cs typeface="Hannotate SC Regular"/>
                <a:sym typeface="Hannotate SC Regular"/>
              </a:defRPr>
            </a:lvl1pPr>
          </a:lstStyle>
          <a:p>
            <a:r>
              <a:t>Q1：操作系统是软件还是硬件？</a:t>
            </a:r>
          </a:p>
        </p:txBody>
      </p:sp>
      <p:sp>
        <p:nvSpPr>
          <p:cNvPr id="132"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133"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35" name="操作系统的定义"/>
          <p:cNvSpPr/>
          <p:nvPr/>
        </p:nvSpPr>
        <p:spPr>
          <a:xfrm>
            <a:off x="435982" y="910069"/>
            <a:ext cx="4923029"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操作系统的定义</a:t>
            </a:r>
          </a:p>
        </p:txBody>
      </p:sp>
      <p:sp>
        <p:nvSpPr>
          <p:cNvPr id="136" name="Q2：操作系统是必要软件还是不必要？"/>
          <p:cNvSpPr/>
          <p:nvPr/>
        </p:nvSpPr>
        <p:spPr>
          <a:xfrm>
            <a:off x="5210445" y="3949882"/>
            <a:ext cx="1067013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Hannotate SC Regular"/>
                <a:ea typeface="Hannotate SC Regular"/>
                <a:cs typeface="Hannotate SC Regular"/>
                <a:sym typeface="Hannotate SC Regular"/>
              </a:defRPr>
            </a:lvl1pPr>
          </a:lstStyle>
          <a:p>
            <a:r>
              <a:t>Q2：操作系统是必要软件还是不必要？</a:t>
            </a:r>
          </a:p>
        </p:txBody>
      </p:sp>
      <p:pic>
        <p:nvPicPr>
          <p:cNvPr id="137" name="屏幕快照 2019-02-25 下午1.42.25.png" descr="屏幕快照 2019-02-25 下午1.42.25.png"/>
          <p:cNvPicPr>
            <a:picLocks noChangeAspect="1"/>
          </p:cNvPicPr>
          <p:nvPr/>
        </p:nvPicPr>
        <p:blipFill>
          <a:blip r:embed="rId3">
            <a:extLst/>
          </a:blip>
          <a:stretch>
            <a:fillRect/>
          </a:stretch>
        </p:blipFill>
        <p:spPr>
          <a:xfrm>
            <a:off x="18788484" y="612916"/>
            <a:ext cx="5210087" cy="1697856"/>
          </a:xfrm>
          <a:prstGeom prst="rect">
            <a:avLst/>
          </a:prstGeom>
          <a:ln w="12700">
            <a:miter lim="400000"/>
          </a:ln>
        </p:spPr>
      </p:pic>
      <p:pic>
        <p:nvPicPr>
          <p:cNvPr id="138" name="屏幕快照 2019-02-26 下午6.05.53.png" descr="屏幕快照 2019-02-26 下午6.05.53.png"/>
          <p:cNvPicPr>
            <a:picLocks noChangeAspect="1"/>
          </p:cNvPicPr>
          <p:nvPr/>
        </p:nvPicPr>
        <p:blipFill>
          <a:blip r:embed="rId4">
            <a:extLst/>
          </a:blip>
          <a:stretch>
            <a:fillRect/>
          </a:stretch>
        </p:blipFill>
        <p:spPr>
          <a:xfrm>
            <a:off x="1630600" y="2847176"/>
            <a:ext cx="2533794" cy="2071423"/>
          </a:xfrm>
          <a:prstGeom prst="rect">
            <a:avLst/>
          </a:prstGeom>
          <a:ln w="12700">
            <a:miter lim="400000"/>
          </a:ln>
        </p:spPr>
      </p:pic>
      <p:sp>
        <p:nvSpPr>
          <p:cNvPr id="10" name="1.1.0 什么是操作系统"/>
          <p:cNvSpPr/>
          <p:nvPr/>
        </p:nvSpPr>
        <p:spPr>
          <a:xfrm>
            <a:off x="225617" y="54920"/>
            <a:ext cx="471924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dirty="0">
                <a:solidFill>
                  <a:schemeClr val="bg1">
                    <a:lumMod val="75000"/>
                  </a:schemeClr>
                </a:solidFill>
                <a:latin typeface="SimSun" charset="-122"/>
                <a:ea typeface="SimSun" charset="-122"/>
                <a:cs typeface="SimSun" charset="-122"/>
              </a:rPr>
              <a:t>1.1.0 什么是操作系统</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Q1：操作系统是软件还是硬件？"/>
          <p:cNvSpPr/>
          <p:nvPr/>
        </p:nvSpPr>
        <p:spPr>
          <a:xfrm>
            <a:off x="5172345" y="2752127"/>
            <a:ext cx="884133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Hannotate SC Regular"/>
                <a:ea typeface="Hannotate SC Regular"/>
                <a:cs typeface="Hannotate SC Regular"/>
                <a:sym typeface="Hannotate SC Regular"/>
              </a:defRPr>
            </a:lvl1pPr>
          </a:lstStyle>
          <a:p>
            <a:r>
              <a:t>Q1：操作系统是软件还是硬件？</a:t>
            </a:r>
          </a:p>
        </p:txBody>
      </p:sp>
      <p:sp>
        <p:nvSpPr>
          <p:cNvPr id="141"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14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43" name="操作系统的定义"/>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操作系统的定义</a:t>
            </a:r>
          </a:p>
        </p:txBody>
      </p:sp>
      <p:sp>
        <p:nvSpPr>
          <p:cNvPr id="144" name="Q2：操作系统是必要软件还是不必要？"/>
          <p:cNvSpPr/>
          <p:nvPr/>
        </p:nvSpPr>
        <p:spPr>
          <a:xfrm>
            <a:off x="5210445" y="3949882"/>
            <a:ext cx="1067013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Hannotate SC Regular"/>
                <a:ea typeface="Hannotate SC Regular"/>
                <a:cs typeface="Hannotate SC Regular"/>
                <a:sym typeface="Hannotate SC Regular"/>
              </a:defRPr>
            </a:lvl1pPr>
          </a:lstStyle>
          <a:p>
            <a:r>
              <a:t>Q2：操作系统是必要软件还是不必要？</a:t>
            </a:r>
          </a:p>
        </p:txBody>
      </p:sp>
      <p:pic>
        <p:nvPicPr>
          <p:cNvPr id="146" name="屏幕快照 2019-02-25 下午1.42.25.png" descr="屏幕快照 2019-02-25 下午1.42.25.png"/>
          <p:cNvPicPr>
            <a:picLocks noChangeAspect="1"/>
          </p:cNvPicPr>
          <p:nvPr/>
        </p:nvPicPr>
        <p:blipFill>
          <a:blip r:embed="rId4">
            <a:extLst/>
          </a:blip>
          <a:stretch>
            <a:fillRect/>
          </a:stretch>
        </p:blipFill>
        <p:spPr>
          <a:xfrm>
            <a:off x="18788484" y="612916"/>
            <a:ext cx="5210087" cy="1697856"/>
          </a:xfrm>
          <a:prstGeom prst="rect">
            <a:avLst/>
          </a:prstGeom>
          <a:ln w="12700">
            <a:miter lim="400000"/>
          </a:ln>
        </p:spPr>
      </p:pic>
      <p:pic>
        <p:nvPicPr>
          <p:cNvPr id="147" name="屏幕快照 2019-02-26 下午6.05.53.png" descr="屏幕快照 2019-02-26 下午6.05.53.png"/>
          <p:cNvPicPr>
            <a:picLocks noChangeAspect="1"/>
          </p:cNvPicPr>
          <p:nvPr/>
        </p:nvPicPr>
        <p:blipFill>
          <a:blip r:embed="rId5">
            <a:extLst/>
          </a:blip>
          <a:stretch>
            <a:fillRect/>
          </a:stretch>
        </p:blipFill>
        <p:spPr>
          <a:xfrm>
            <a:off x="1630600" y="2847176"/>
            <a:ext cx="2533794" cy="2071423"/>
          </a:xfrm>
          <a:prstGeom prst="rect">
            <a:avLst/>
          </a:prstGeom>
          <a:ln w="12700">
            <a:miter lim="400000"/>
          </a:ln>
        </p:spPr>
      </p:pic>
      <p:sp>
        <p:nvSpPr>
          <p:cNvPr id="148" name="操作系统（Operating System, OS）是一种复杂的系统软件，是不同程序代码、数据结构、数据初始化文件的集合，可执行。"/>
          <p:cNvSpPr/>
          <p:nvPr/>
        </p:nvSpPr>
        <p:spPr>
          <a:xfrm>
            <a:off x="2585238" y="5677791"/>
            <a:ext cx="19213523" cy="20784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30000"/>
              </a:lnSpc>
              <a:defRPr sz="4800">
                <a:latin typeface="Hannotate SC Regular"/>
                <a:ea typeface="Hannotate SC Regular"/>
                <a:cs typeface="Hannotate SC Regular"/>
                <a:sym typeface="Hannotate SC Regular"/>
              </a:defRPr>
            </a:pPr>
            <a:r>
              <a:t>	操作系统（Operating System, OS）是一种复杂的</a:t>
            </a:r>
            <a:r>
              <a:rPr u="sng">
                <a:solidFill>
                  <a:schemeClr val="accent5"/>
                </a:solidFill>
                <a:latin typeface="Hannotate SC Bold"/>
                <a:ea typeface="Hannotate SC Bold"/>
                <a:cs typeface="Hannotate SC Bold"/>
                <a:sym typeface="Hannotate SC Bold"/>
              </a:rPr>
              <a:t>系统软件</a:t>
            </a:r>
            <a:r>
              <a:t>，是不同</a:t>
            </a:r>
            <a:r>
              <a:rPr>
                <a:solidFill>
                  <a:schemeClr val="accent5"/>
                </a:solidFill>
              </a:rPr>
              <a:t>程序代码</a:t>
            </a:r>
            <a:r>
              <a:t>、</a:t>
            </a:r>
            <a:r>
              <a:rPr>
                <a:solidFill>
                  <a:schemeClr val="accent5"/>
                </a:solidFill>
              </a:rPr>
              <a:t>数据结构</a:t>
            </a:r>
            <a:r>
              <a:t>、</a:t>
            </a:r>
            <a:r>
              <a:rPr>
                <a:solidFill>
                  <a:schemeClr val="accent5"/>
                </a:solidFill>
              </a:rPr>
              <a:t>数据初始化文件</a:t>
            </a:r>
            <a:r>
              <a:t>的集合，可执行。</a:t>
            </a:r>
          </a:p>
        </p:txBody>
      </p:sp>
      <p:sp>
        <p:nvSpPr>
          <p:cNvPr id="149" name="选择题"/>
          <p:cNvSpPr/>
          <p:nvPr/>
        </p:nvSpPr>
        <p:spPr>
          <a:xfrm>
            <a:off x="18360283" y="6951171"/>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50" name="简答题"/>
          <p:cNvSpPr/>
          <p:nvPr/>
        </p:nvSpPr>
        <p:spPr>
          <a:xfrm>
            <a:off x="21577439" y="6951171"/>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51" name="填空题"/>
          <p:cNvSpPr/>
          <p:nvPr/>
        </p:nvSpPr>
        <p:spPr>
          <a:xfrm>
            <a:off x="19968861" y="6951171"/>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5" name="1.1.0 什么是操作系统"/>
          <p:cNvSpPr/>
          <p:nvPr/>
        </p:nvSpPr>
        <p:spPr>
          <a:xfrm>
            <a:off x="225617" y="54920"/>
            <a:ext cx="471924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1.1.0 什么是操作系统</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Q1：操作系统是软件还是硬件？"/>
          <p:cNvSpPr/>
          <p:nvPr/>
        </p:nvSpPr>
        <p:spPr>
          <a:xfrm>
            <a:off x="5172345" y="2752127"/>
            <a:ext cx="884133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Hannotate SC Regular"/>
                <a:ea typeface="Hannotate SC Regular"/>
                <a:cs typeface="Hannotate SC Regular"/>
                <a:sym typeface="Hannotate SC Regular"/>
              </a:defRPr>
            </a:lvl1pPr>
          </a:lstStyle>
          <a:p>
            <a:r>
              <a:t>Q1：操作系统是软件还是硬件？</a:t>
            </a:r>
          </a:p>
        </p:txBody>
      </p:sp>
      <p:sp>
        <p:nvSpPr>
          <p:cNvPr id="156"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15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pic>
        <p:nvPicPr>
          <p:cNvPr id="158" name="屏幕快照 2019-02-25 下午1.42.25.png" descr="屏幕快照 2019-02-25 下午1.42.25.png"/>
          <p:cNvPicPr>
            <a:picLocks noChangeAspect="1"/>
          </p:cNvPicPr>
          <p:nvPr/>
        </p:nvPicPr>
        <p:blipFill>
          <a:blip r:embed="rId3">
            <a:extLst/>
          </a:blip>
          <a:stretch>
            <a:fillRect/>
          </a:stretch>
        </p:blipFill>
        <p:spPr>
          <a:xfrm>
            <a:off x="18788484" y="612916"/>
            <a:ext cx="5210087" cy="1697856"/>
          </a:xfrm>
          <a:prstGeom prst="rect">
            <a:avLst/>
          </a:prstGeom>
          <a:ln w="12700">
            <a:miter lim="400000"/>
          </a:ln>
        </p:spPr>
      </p:pic>
      <p:sp>
        <p:nvSpPr>
          <p:cNvPr id="159" name="操作系统的定义"/>
          <p:cNvSpPr/>
          <p:nvPr/>
        </p:nvSpPr>
        <p:spPr>
          <a:xfrm>
            <a:off x="435982" y="910069"/>
            <a:ext cx="4923029"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操作系统的定义</a:t>
            </a:r>
          </a:p>
        </p:txBody>
      </p:sp>
      <p:sp>
        <p:nvSpPr>
          <p:cNvPr id="160" name="Q2：操作系统是必要软件还是不必要？"/>
          <p:cNvSpPr/>
          <p:nvPr/>
        </p:nvSpPr>
        <p:spPr>
          <a:xfrm>
            <a:off x="5210445" y="3949882"/>
            <a:ext cx="1067013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atin typeface="Hannotate SC Regular"/>
                <a:ea typeface="Hannotate SC Regular"/>
                <a:cs typeface="Hannotate SC Regular"/>
                <a:sym typeface="Hannotate SC Regular"/>
              </a:defRPr>
            </a:lvl1pPr>
          </a:lstStyle>
          <a:p>
            <a:r>
              <a:t>Q2：操作系统是必要软件还是不必要？</a:t>
            </a:r>
          </a:p>
        </p:txBody>
      </p:sp>
      <p:sp>
        <p:nvSpPr>
          <p:cNvPr id="162" name="操作系统（Operating System, OS）是一种复杂的系统软件，是不同程序代码、数据结构、数据初始化文件的集合，可执行。"/>
          <p:cNvSpPr/>
          <p:nvPr/>
        </p:nvSpPr>
        <p:spPr>
          <a:xfrm>
            <a:off x="2585238" y="5677791"/>
            <a:ext cx="19213523" cy="20784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30000"/>
              </a:lnSpc>
              <a:defRPr sz="4800">
                <a:latin typeface="Hannotate SC Regular"/>
                <a:ea typeface="Hannotate SC Regular"/>
                <a:cs typeface="Hannotate SC Regular"/>
                <a:sym typeface="Hannotate SC Regular"/>
              </a:defRPr>
            </a:pPr>
            <a:r>
              <a:t>	操作系统（Operating System, OS）是一种复杂的</a:t>
            </a:r>
            <a:r>
              <a:rPr u="sng">
                <a:solidFill>
                  <a:schemeClr val="accent5"/>
                </a:solidFill>
                <a:latin typeface="Hannotate SC Bold"/>
                <a:ea typeface="Hannotate SC Bold"/>
                <a:cs typeface="Hannotate SC Bold"/>
                <a:sym typeface="Hannotate SC Bold"/>
              </a:rPr>
              <a:t>系统软件</a:t>
            </a:r>
            <a:r>
              <a:t>，是不同</a:t>
            </a:r>
            <a:r>
              <a:rPr>
                <a:solidFill>
                  <a:schemeClr val="accent5"/>
                </a:solidFill>
              </a:rPr>
              <a:t>程序代码</a:t>
            </a:r>
            <a:r>
              <a:t>、</a:t>
            </a:r>
            <a:r>
              <a:rPr>
                <a:solidFill>
                  <a:schemeClr val="accent5"/>
                </a:solidFill>
              </a:rPr>
              <a:t>数据结构</a:t>
            </a:r>
            <a:r>
              <a:t>、</a:t>
            </a:r>
            <a:r>
              <a:rPr>
                <a:solidFill>
                  <a:schemeClr val="accent5"/>
                </a:solidFill>
              </a:rPr>
              <a:t>数据初始化文件</a:t>
            </a:r>
            <a:r>
              <a:t>的集合，可执行。</a:t>
            </a:r>
          </a:p>
        </p:txBody>
      </p:sp>
      <p:pic>
        <p:nvPicPr>
          <p:cNvPr id="163" name="屏幕快照 2019-02-26 下午6.05.53.png" descr="屏幕快照 2019-02-26 下午6.05.53.png"/>
          <p:cNvPicPr>
            <a:picLocks noChangeAspect="1"/>
          </p:cNvPicPr>
          <p:nvPr/>
        </p:nvPicPr>
        <p:blipFill>
          <a:blip r:embed="rId5">
            <a:extLst/>
          </a:blip>
          <a:stretch>
            <a:fillRect/>
          </a:stretch>
        </p:blipFill>
        <p:spPr>
          <a:xfrm>
            <a:off x="1630600" y="2847176"/>
            <a:ext cx="2533794" cy="2071423"/>
          </a:xfrm>
          <a:prstGeom prst="rect">
            <a:avLst/>
          </a:prstGeom>
          <a:ln w="12700">
            <a:miter lim="400000"/>
          </a:ln>
        </p:spPr>
      </p:pic>
      <p:pic>
        <p:nvPicPr>
          <p:cNvPr id="164" name="屏幕快照 2019-02-26 下午6.06.52.png" descr="屏幕快照 2019-02-26 下午6.06.52.png"/>
          <p:cNvPicPr>
            <a:picLocks noChangeAspect="1"/>
          </p:cNvPicPr>
          <p:nvPr/>
        </p:nvPicPr>
        <p:blipFill>
          <a:blip r:embed="rId6">
            <a:extLst/>
          </a:blip>
          <a:stretch>
            <a:fillRect/>
          </a:stretch>
        </p:blipFill>
        <p:spPr>
          <a:xfrm>
            <a:off x="15938994" y="8531682"/>
            <a:ext cx="7309177" cy="4130394"/>
          </a:xfrm>
          <a:prstGeom prst="rect">
            <a:avLst/>
          </a:prstGeom>
          <a:ln w="12700">
            <a:miter lim="400000"/>
          </a:ln>
        </p:spPr>
      </p:pic>
      <p:sp>
        <p:nvSpPr>
          <p:cNvPr id="165" name="选择题"/>
          <p:cNvSpPr/>
          <p:nvPr/>
        </p:nvSpPr>
        <p:spPr>
          <a:xfrm>
            <a:off x="18360283" y="6951171"/>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66" name="简答题"/>
          <p:cNvSpPr/>
          <p:nvPr/>
        </p:nvSpPr>
        <p:spPr>
          <a:xfrm>
            <a:off x="21577439" y="6951171"/>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67" name="填空题"/>
          <p:cNvSpPr/>
          <p:nvPr/>
        </p:nvSpPr>
        <p:spPr>
          <a:xfrm>
            <a:off x="19968861" y="6951171"/>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5" name="1.1.0 什么是操作系统"/>
          <p:cNvSpPr/>
          <p:nvPr/>
        </p:nvSpPr>
        <p:spPr>
          <a:xfrm>
            <a:off x="225617" y="54920"/>
            <a:ext cx="471924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1.1.0 什么是操作系统</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17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73" name="用户与硬件之间的接口"/>
          <p:cNvSpPr/>
          <p:nvPr/>
        </p:nvSpPr>
        <p:spPr>
          <a:xfrm>
            <a:off x="435982" y="910069"/>
            <a:ext cx="6868524"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用户与硬件之间的接口</a:t>
            </a:r>
          </a:p>
        </p:txBody>
      </p:sp>
      <p:grpSp>
        <p:nvGrpSpPr>
          <p:cNvPr id="177" name="成组"/>
          <p:cNvGrpSpPr/>
          <p:nvPr/>
        </p:nvGrpSpPr>
        <p:grpSpPr>
          <a:xfrm>
            <a:off x="967180" y="3201430"/>
            <a:ext cx="7226301" cy="7102650"/>
            <a:chOff x="0" y="0"/>
            <a:chExt cx="7226300" cy="7102648"/>
          </a:xfrm>
        </p:grpSpPr>
        <p:sp>
          <p:nvSpPr>
            <p:cNvPr id="174" name="硬件"/>
            <p:cNvSpPr/>
            <p:nvPr/>
          </p:nvSpPr>
          <p:spPr>
            <a:xfrm>
              <a:off x="0" y="0"/>
              <a:ext cx="7226300" cy="7102649"/>
            </a:xfrm>
            <a:prstGeom prst="ellipse">
              <a:avLst/>
            </a:prstGeom>
            <a:blipFill rotWithShape="1">
              <a:blip r:embed="rId4"/>
              <a:srcRect/>
              <a:tile tx="0" ty="0" sx="100000" sy="100000" flip="none" algn="tl"/>
            </a:blipFill>
            <a:ln w="50800" cap="flat">
              <a:solidFill>
                <a:srgbClr val="FFFFFF"/>
              </a:solidFill>
              <a:prstDash val="solid"/>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硬件</a:t>
              </a:r>
            </a:p>
          </p:txBody>
        </p:sp>
        <p:sp>
          <p:nvSpPr>
            <p:cNvPr id="175" name="硬件"/>
            <p:cNvSpPr/>
            <p:nvPr/>
          </p:nvSpPr>
          <p:spPr>
            <a:xfrm>
              <a:off x="1190175" y="1237218"/>
              <a:ext cx="4845950" cy="4628212"/>
            </a:xfrm>
            <a:prstGeom prst="ellipse">
              <a:avLst/>
            </a:prstGeom>
            <a:blipFill rotWithShape="1">
              <a:blip r:embed="rId4"/>
              <a:srcRect/>
              <a:tile tx="0" ty="0" sx="100000" sy="100000" flip="none" algn="tl"/>
            </a:blipFill>
            <a:ln w="50800" cap="flat">
              <a:solidFill>
                <a:srgbClr val="FFFFFF"/>
              </a:solidFill>
              <a:prstDash val="solid"/>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200">
                  <a:solidFill>
                    <a:srgbClr val="FFFFFF"/>
                  </a:solidFill>
                </a:defRPr>
              </a:lvl1pPr>
            </a:lstStyle>
            <a:p>
              <a:r>
                <a:t>硬件</a:t>
              </a:r>
            </a:p>
          </p:txBody>
        </p:sp>
        <p:sp>
          <p:nvSpPr>
            <p:cNvPr id="176" name="硬件"/>
            <p:cNvSpPr/>
            <p:nvPr/>
          </p:nvSpPr>
          <p:spPr>
            <a:xfrm>
              <a:off x="2527747" y="2493368"/>
              <a:ext cx="2170805" cy="2115912"/>
            </a:xfrm>
            <a:prstGeom prst="ellipse">
              <a:avLst/>
            </a:prstGeom>
            <a:blipFill rotWithShape="1">
              <a:blip r:embed="rId4"/>
              <a:srcRect/>
              <a:tile tx="0" ty="0" sx="100000" sy="100000" flip="none" algn="tl"/>
            </a:blipFill>
            <a:ln w="50800" cap="flat">
              <a:solidFill>
                <a:srgbClr val="FFFFFF"/>
              </a:solidFill>
              <a:prstDash val="solid"/>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800">
                  <a:solidFill>
                    <a:srgbClr val="FFFFFF"/>
                  </a:solidFill>
                </a:defRPr>
              </a:lvl1pPr>
            </a:lstStyle>
            <a:p>
              <a:r>
                <a:t>硬件</a:t>
              </a:r>
            </a:p>
          </p:txBody>
        </p:sp>
      </p:grpSp>
      <p:sp>
        <p:nvSpPr>
          <p:cNvPr id="178" name="操作系统"/>
          <p:cNvSpPr/>
          <p:nvPr/>
        </p:nvSpPr>
        <p:spPr>
          <a:xfrm>
            <a:off x="3303980" y="4686180"/>
            <a:ext cx="25527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b="1">
                <a:solidFill>
                  <a:srgbClr val="FFFFFF"/>
                </a:solidFill>
                <a:latin typeface="Helvetica"/>
                <a:ea typeface="Helvetica"/>
                <a:cs typeface="Helvetica"/>
                <a:sym typeface="Helvetica"/>
              </a:defRPr>
            </a:lvl1pPr>
          </a:lstStyle>
          <a:p>
            <a:r>
              <a:t>操作系统</a:t>
            </a:r>
          </a:p>
        </p:txBody>
      </p:sp>
      <p:sp>
        <p:nvSpPr>
          <p:cNvPr id="179" name="应用程序"/>
          <p:cNvSpPr/>
          <p:nvPr/>
        </p:nvSpPr>
        <p:spPr>
          <a:xfrm>
            <a:off x="3303980" y="3426066"/>
            <a:ext cx="25527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r>
              <a:t>应用程序</a:t>
            </a:r>
          </a:p>
        </p:txBody>
      </p:sp>
      <p:sp>
        <p:nvSpPr>
          <p:cNvPr id="180" name="操作系统在计算机系统中的位置"/>
          <p:cNvSpPr/>
          <p:nvPr/>
        </p:nvSpPr>
        <p:spPr>
          <a:xfrm>
            <a:off x="791544" y="10785459"/>
            <a:ext cx="722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操作系统在计算机系统中的位置</a:t>
            </a:r>
          </a:p>
        </p:txBody>
      </p:sp>
      <p:sp>
        <p:nvSpPr>
          <p:cNvPr id="181" name="1.1.1 用户与硬件之间的接口"/>
          <p:cNvSpPr/>
          <p:nvPr/>
        </p:nvSpPr>
        <p:spPr>
          <a:xfrm>
            <a:off x="251862" y="141161"/>
            <a:ext cx="610423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dirty="0">
                <a:solidFill>
                  <a:schemeClr val="bg1">
                    <a:lumMod val="75000"/>
                  </a:schemeClr>
                </a:solidFill>
                <a:latin typeface="SimSun" charset="-122"/>
                <a:ea typeface="SimSun" charset="-122"/>
                <a:cs typeface="SimSun" charset="-122"/>
              </a:rPr>
              <a:t>1.1.1 用户与硬件之间的接口</a:t>
            </a:r>
          </a:p>
        </p:txBody>
      </p:sp>
      <p:pic>
        <p:nvPicPr>
          <p:cNvPr id="182" name="屏幕快照 2019-02-25 下午2.19.54.png" descr="屏幕快照 2019-02-25 下午2.19.54.png"/>
          <p:cNvPicPr>
            <a:picLocks noChangeAspect="1"/>
          </p:cNvPicPr>
          <p:nvPr/>
        </p:nvPicPr>
        <p:blipFill>
          <a:blip r:embed="rId5">
            <a:extLst/>
          </a:blip>
          <a:stretch>
            <a:fillRect/>
          </a:stretch>
        </p:blipFill>
        <p:spPr>
          <a:xfrm>
            <a:off x="18661741" y="744728"/>
            <a:ext cx="5395441" cy="1434232"/>
          </a:xfrm>
          <a:prstGeom prst="rect">
            <a:avLst/>
          </a:prstGeom>
          <a:ln w="12700">
            <a:miter lim="400000"/>
          </a:ln>
        </p:spPr>
      </p:pic>
      <p:sp>
        <p:nvSpPr>
          <p:cNvPr id="183" name="操作系统与硬件部分相互作用，并且为运行在计算机上的应用程序提供执行环境。"/>
          <p:cNvSpPr/>
          <p:nvPr/>
        </p:nvSpPr>
        <p:spPr>
          <a:xfrm>
            <a:off x="8859389" y="5854446"/>
            <a:ext cx="13890339" cy="20071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lnSpc>
                <a:spcPct val="120000"/>
              </a:lnSpc>
              <a:defRPr sz="4800">
                <a:solidFill>
                  <a:srgbClr val="FF2600"/>
                </a:solidFill>
                <a:latin typeface="Hannotate SC Regular"/>
                <a:ea typeface="Hannotate SC Regular"/>
                <a:cs typeface="Hannotate SC Regular"/>
                <a:sym typeface="Hannotate SC Regular"/>
              </a:defRPr>
            </a:pPr>
            <a:r>
              <a:rPr dirty="0"/>
              <a:t>	</a:t>
            </a:r>
            <a:r>
              <a:rPr dirty="0">
                <a:solidFill>
                  <a:srgbClr val="000000"/>
                </a:solidFill>
              </a:rPr>
              <a:t>操作系统</a:t>
            </a:r>
            <a:r>
              <a:rPr dirty="0">
                <a:solidFill>
                  <a:schemeClr val="accent5"/>
                </a:solidFill>
              </a:rPr>
              <a:t>与</a:t>
            </a:r>
            <a:r>
              <a:rPr u="sng" dirty="0">
                <a:solidFill>
                  <a:schemeClr val="accent5"/>
                </a:solidFill>
                <a:latin typeface="Hannotate SC Bold"/>
                <a:ea typeface="Hannotate SC Bold"/>
                <a:cs typeface="Hannotate SC Bold"/>
                <a:sym typeface="Hannotate SC Bold"/>
              </a:rPr>
              <a:t>硬件</a:t>
            </a:r>
            <a:r>
              <a:rPr dirty="0">
                <a:solidFill>
                  <a:schemeClr val="accent5"/>
                </a:solidFill>
              </a:rPr>
              <a:t>部分相互作用</a:t>
            </a:r>
            <a:r>
              <a:rPr dirty="0">
                <a:solidFill>
                  <a:srgbClr val="000000"/>
                </a:solidFill>
              </a:rPr>
              <a:t>，并且为运行在计算机上的</a:t>
            </a:r>
            <a:r>
              <a:rPr u="sng" dirty="0">
                <a:solidFill>
                  <a:schemeClr val="accent5"/>
                </a:solidFill>
                <a:latin typeface="Hannotate SC Bold"/>
                <a:ea typeface="Hannotate SC Bold"/>
                <a:cs typeface="Hannotate SC Bold"/>
                <a:sym typeface="Hannotate SC Bold"/>
              </a:rPr>
              <a:t>应用程序</a:t>
            </a:r>
            <a:r>
              <a:rPr dirty="0">
                <a:solidFill>
                  <a:schemeClr val="accent5"/>
                </a:solidFill>
              </a:rPr>
              <a:t>提供执行环境</a:t>
            </a:r>
            <a:r>
              <a:rPr dirty="0">
                <a:solidFill>
                  <a:srgbClr val="000000"/>
                </a:solidFill>
              </a:rPr>
              <a:t>。</a:t>
            </a:r>
          </a:p>
        </p:txBody>
      </p:sp>
      <p:sp>
        <p:nvSpPr>
          <p:cNvPr id="184" name="选择题"/>
          <p:cNvSpPr/>
          <p:nvPr/>
        </p:nvSpPr>
        <p:spPr>
          <a:xfrm>
            <a:off x="18725312" y="6982693"/>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85" name="填空题"/>
          <p:cNvSpPr/>
          <p:nvPr/>
        </p:nvSpPr>
        <p:spPr>
          <a:xfrm>
            <a:off x="20333890" y="6982693"/>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19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91" name="资源的管理者"/>
          <p:cNvSpPr/>
          <p:nvPr/>
        </p:nvSpPr>
        <p:spPr>
          <a:xfrm>
            <a:off x="435982" y="910069"/>
            <a:ext cx="4584616"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资源的管理者</a:t>
            </a:r>
          </a:p>
        </p:txBody>
      </p:sp>
      <p:sp>
        <p:nvSpPr>
          <p:cNvPr id="192"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pic>
        <p:nvPicPr>
          <p:cNvPr id="193" name="屏幕快照 2019-02-25 下午2.24.30.png" descr="屏幕快照 2019-02-25 下午2.24.30.png"/>
          <p:cNvPicPr>
            <a:picLocks noChangeAspect="1"/>
          </p:cNvPicPr>
          <p:nvPr/>
        </p:nvPicPr>
        <p:blipFill>
          <a:blip r:embed="rId4">
            <a:extLst/>
          </a:blip>
          <a:stretch>
            <a:fillRect/>
          </a:stretch>
        </p:blipFill>
        <p:spPr>
          <a:xfrm>
            <a:off x="18510778" y="613051"/>
            <a:ext cx="5267766" cy="1697587"/>
          </a:xfrm>
          <a:prstGeom prst="rect">
            <a:avLst/>
          </a:prstGeom>
          <a:ln w="12700">
            <a:miter lim="400000"/>
          </a:ln>
        </p:spPr>
      </p:pic>
      <p:sp>
        <p:nvSpPr>
          <p:cNvPr id="194" name="处理机管理"/>
          <p:cNvSpPr/>
          <p:nvPr/>
        </p:nvSpPr>
        <p:spPr>
          <a:xfrm>
            <a:off x="2098218" y="3253595"/>
            <a:ext cx="398495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rPr dirty="0"/>
              <a:t>处理机管理</a:t>
            </a:r>
          </a:p>
        </p:txBody>
      </p:sp>
      <p:sp>
        <p:nvSpPr>
          <p:cNvPr id="195" name="内存管理"/>
          <p:cNvSpPr/>
          <p:nvPr/>
        </p:nvSpPr>
        <p:spPr>
          <a:xfrm>
            <a:off x="2098218" y="5645419"/>
            <a:ext cx="398495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rPr dirty="0"/>
              <a:t>内存管理</a:t>
            </a:r>
          </a:p>
        </p:txBody>
      </p:sp>
      <p:sp>
        <p:nvSpPr>
          <p:cNvPr id="196" name="设备管理"/>
          <p:cNvSpPr/>
          <p:nvPr/>
        </p:nvSpPr>
        <p:spPr>
          <a:xfrm>
            <a:off x="2098218" y="8037243"/>
            <a:ext cx="398495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rPr dirty="0"/>
              <a:t>设备管理</a:t>
            </a:r>
          </a:p>
        </p:txBody>
      </p:sp>
      <p:sp>
        <p:nvSpPr>
          <p:cNvPr id="197" name="文件管理"/>
          <p:cNvSpPr/>
          <p:nvPr/>
        </p:nvSpPr>
        <p:spPr>
          <a:xfrm>
            <a:off x="2098218" y="10429067"/>
            <a:ext cx="398495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rPr dirty="0"/>
              <a:t>文件管理</a:t>
            </a:r>
          </a:p>
        </p:txBody>
      </p:sp>
      <p:sp>
        <p:nvSpPr>
          <p:cNvPr id="198" name="决定把处理机先给哪个程序用，后给哪个程序用"/>
          <p:cNvSpPr/>
          <p:nvPr/>
        </p:nvSpPr>
        <p:spPr>
          <a:xfrm>
            <a:off x="9619239" y="10657667"/>
            <a:ext cx="10782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000"/>
            </a:lvl1pPr>
          </a:lstStyle>
          <a:p>
            <a:r>
              <a:rPr dirty="0"/>
              <a:t>决定把处理机先给哪个程序用，后给哪个程序用</a:t>
            </a:r>
          </a:p>
        </p:txBody>
      </p:sp>
      <p:sp>
        <p:nvSpPr>
          <p:cNvPr id="199" name="给程序分配内存空间"/>
          <p:cNvSpPr/>
          <p:nvPr/>
        </p:nvSpPr>
        <p:spPr>
          <a:xfrm>
            <a:off x="9619239" y="8265843"/>
            <a:ext cx="468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000"/>
            </a:lvl1pPr>
          </a:lstStyle>
          <a:p>
            <a:r>
              <a:rPr dirty="0"/>
              <a:t>给程序分配内存空间</a:t>
            </a:r>
          </a:p>
        </p:txBody>
      </p:sp>
      <p:sp>
        <p:nvSpPr>
          <p:cNvPr id="200" name="完成怎么分配设备，分配哪台设备，怎么和设备连接等"/>
          <p:cNvSpPr/>
          <p:nvPr/>
        </p:nvSpPr>
        <p:spPr>
          <a:xfrm>
            <a:off x="9619239" y="5908319"/>
            <a:ext cx="1230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000"/>
            </a:lvl1pPr>
          </a:lstStyle>
          <a:p>
            <a:r>
              <a:rPr dirty="0"/>
              <a:t>完成怎么分配设备，分配哪台设备，怎么和设备连接等</a:t>
            </a:r>
          </a:p>
        </p:txBody>
      </p:sp>
      <p:sp>
        <p:nvSpPr>
          <p:cNvPr id="201" name="为每个文件分配空间、建立目录，对目录进行组织管理…"/>
          <p:cNvSpPr/>
          <p:nvPr/>
        </p:nvSpPr>
        <p:spPr>
          <a:xfrm>
            <a:off x="9619239" y="3126595"/>
            <a:ext cx="12447525"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000"/>
            </a:pPr>
            <a:r>
              <a:t>为每个文件分配空间、建立目录，对目录进行组织管理</a:t>
            </a:r>
          </a:p>
          <a:p>
            <a:pPr algn="just">
              <a:defRPr sz="4000"/>
            </a:pPr>
            <a:r>
              <a:t>以及根据用户请求从外存读取数据或将数据写入外存</a:t>
            </a:r>
          </a:p>
        </p:txBody>
      </p:sp>
      <p:sp>
        <p:nvSpPr>
          <p:cNvPr id="202" name="选择题"/>
          <p:cNvSpPr/>
          <p:nvPr/>
        </p:nvSpPr>
        <p:spPr>
          <a:xfrm>
            <a:off x="5632906"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203" name="填空题"/>
          <p:cNvSpPr/>
          <p:nvPr/>
        </p:nvSpPr>
        <p:spPr>
          <a:xfrm>
            <a:off x="724148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204" name="简答题"/>
          <p:cNvSpPr/>
          <p:nvPr/>
        </p:nvSpPr>
        <p:spPr>
          <a:xfrm>
            <a:off x="8850062"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屏幕快照 2018-04-02 下午6.56.08.png" descr="屏幕快照 2018-04-02 下午6.56.08.png"/>
          <p:cNvPicPr>
            <a:picLocks noChangeAspect="1"/>
          </p:cNvPicPr>
          <p:nvPr/>
        </p:nvPicPr>
        <p:blipFill>
          <a:blip r:embed="rId3">
            <a:alphaModFix amt="25178"/>
            <a:extLst/>
          </a:blip>
          <a:srcRect t="2705" b="1395"/>
          <a:stretch>
            <a:fillRect/>
          </a:stretch>
        </p:blipFill>
        <p:spPr>
          <a:xfrm>
            <a:off x="329282" y="3071342"/>
            <a:ext cx="23691984" cy="7362757"/>
          </a:xfrm>
          <a:prstGeom prst="rect">
            <a:avLst/>
          </a:prstGeom>
          <a:ln w="12700">
            <a:miter lim="400000"/>
          </a:ln>
        </p:spPr>
      </p:pic>
      <p:sp>
        <p:nvSpPr>
          <p:cNvPr id="52" name="操作系统概论"/>
          <p:cNvSpPr/>
          <p:nvPr/>
        </p:nvSpPr>
        <p:spPr>
          <a:xfrm>
            <a:off x="6932612" y="5481167"/>
            <a:ext cx="10518776" cy="2543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3600">
                <a:latin typeface="Lantinghei SC Demibold"/>
                <a:ea typeface="Lantinghei SC Demibold"/>
                <a:cs typeface="Lantinghei SC Demibold"/>
                <a:sym typeface="Lantinghei SC Demibold"/>
              </a:defRPr>
            </a:lvl1pPr>
          </a:lstStyle>
          <a:p>
            <a:r>
              <a:t>操作系统概论</a:t>
            </a:r>
          </a:p>
        </p:txBody>
      </p:sp>
      <p:sp>
        <p:nvSpPr>
          <p:cNvPr id="53" name="Introduction to Operating System"/>
          <p:cNvSpPr/>
          <p:nvPr/>
        </p:nvSpPr>
        <p:spPr>
          <a:xfrm>
            <a:off x="6915819" y="8023514"/>
            <a:ext cx="10518777" cy="945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600">
                <a:latin typeface="Arial"/>
                <a:ea typeface="Arial"/>
                <a:cs typeface="Arial"/>
                <a:sym typeface="Arial"/>
              </a:defRPr>
            </a:lvl1pPr>
          </a:lstStyle>
          <a:p>
            <a:r>
              <a:t>Introduction to Operating System</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0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10" name="资源的管理者"/>
          <p:cNvSpPr/>
          <p:nvPr/>
        </p:nvSpPr>
        <p:spPr>
          <a:xfrm>
            <a:off x="435982" y="910069"/>
            <a:ext cx="4584616"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资源的管理者</a:t>
            </a:r>
          </a:p>
        </p:txBody>
      </p:sp>
      <p:pic>
        <p:nvPicPr>
          <p:cNvPr id="212" name="屏幕快照 2019-02-25 下午2.24.30.png" descr="屏幕快照 2019-02-25 下午2.24.30.png"/>
          <p:cNvPicPr>
            <a:picLocks noChangeAspect="1"/>
          </p:cNvPicPr>
          <p:nvPr/>
        </p:nvPicPr>
        <p:blipFill>
          <a:blip r:embed="rId4">
            <a:extLst/>
          </a:blip>
          <a:stretch>
            <a:fillRect/>
          </a:stretch>
        </p:blipFill>
        <p:spPr>
          <a:xfrm>
            <a:off x="18510778" y="613051"/>
            <a:ext cx="5267766" cy="1697587"/>
          </a:xfrm>
          <a:prstGeom prst="rect">
            <a:avLst/>
          </a:prstGeom>
          <a:ln w="12700">
            <a:miter lim="400000"/>
          </a:ln>
        </p:spPr>
      </p:pic>
      <p:sp>
        <p:nvSpPr>
          <p:cNvPr id="213" name="处理机管理"/>
          <p:cNvSpPr/>
          <p:nvPr/>
        </p:nvSpPr>
        <p:spPr>
          <a:xfrm>
            <a:off x="2098218" y="3253595"/>
            <a:ext cx="398495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处理机管理</a:t>
            </a:r>
          </a:p>
        </p:txBody>
      </p:sp>
      <p:sp>
        <p:nvSpPr>
          <p:cNvPr id="214" name="内存管理"/>
          <p:cNvSpPr/>
          <p:nvPr/>
        </p:nvSpPr>
        <p:spPr>
          <a:xfrm>
            <a:off x="2098218" y="5645419"/>
            <a:ext cx="398495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内存管理</a:t>
            </a:r>
          </a:p>
        </p:txBody>
      </p:sp>
      <p:sp>
        <p:nvSpPr>
          <p:cNvPr id="215" name="设备管理"/>
          <p:cNvSpPr/>
          <p:nvPr/>
        </p:nvSpPr>
        <p:spPr>
          <a:xfrm>
            <a:off x="2098218" y="8037243"/>
            <a:ext cx="398495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设备管理</a:t>
            </a:r>
          </a:p>
        </p:txBody>
      </p:sp>
      <p:sp>
        <p:nvSpPr>
          <p:cNvPr id="216" name="文件管理"/>
          <p:cNvSpPr/>
          <p:nvPr/>
        </p:nvSpPr>
        <p:spPr>
          <a:xfrm>
            <a:off x="2098218" y="10429067"/>
            <a:ext cx="398495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文件管理</a:t>
            </a:r>
          </a:p>
        </p:txBody>
      </p:sp>
      <p:sp>
        <p:nvSpPr>
          <p:cNvPr id="217" name="决定把处理机先给哪个程序用，后给哪个程序用"/>
          <p:cNvSpPr/>
          <p:nvPr/>
        </p:nvSpPr>
        <p:spPr>
          <a:xfrm>
            <a:off x="9619239" y="10657667"/>
            <a:ext cx="10782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000"/>
            </a:lvl1pPr>
          </a:lstStyle>
          <a:p>
            <a:r>
              <a:t>决定把处理机先给哪个程序用，后给哪个程序用</a:t>
            </a:r>
          </a:p>
        </p:txBody>
      </p:sp>
      <p:sp>
        <p:nvSpPr>
          <p:cNvPr id="218" name="给程序分配内存空间"/>
          <p:cNvSpPr/>
          <p:nvPr/>
        </p:nvSpPr>
        <p:spPr>
          <a:xfrm>
            <a:off x="9619239" y="8265843"/>
            <a:ext cx="468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000"/>
            </a:lvl1pPr>
          </a:lstStyle>
          <a:p>
            <a:r>
              <a:t>给程序分配内存空间</a:t>
            </a:r>
          </a:p>
        </p:txBody>
      </p:sp>
      <p:sp>
        <p:nvSpPr>
          <p:cNvPr id="219" name="完成怎么分配设备，分配哪台设备，怎么和设备连接等"/>
          <p:cNvSpPr/>
          <p:nvPr/>
        </p:nvSpPr>
        <p:spPr>
          <a:xfrm>
            <a:off x="9619239" y="5908319"/>
            <a:ext cx="12306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000"/>
            </a:lvl1pPr>
          </a:lstStyle>
          <a:p>
            <a:r>
              <a:t>完成怎么分配设备，分配哪台设备，怎么和设备连接等</a:t>
            </a:r>
          </a:p>
        </p:txBody>
      </p:sp>
      <p:sp>
        <p:nvSpPr>
          <p:cNvPr id="220" name="为每个文件分配空间、建立目录，对目录进行组织管理…"/>
          <p:cNvSpPr/>
          <p:nvPr/>
        </p:nvSpPr>
        <p:spPr>
          <a:xfrm>
            <a:off x="9619239" y="3126595"/>
            <a:ext cx="12447525"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defRPr sz="4000"/>
            </a:pPr>
            <a:r>
              <a:t>为每个文件分配空间、建立目录，对目录进行组织管理</a:t>
            </a:r>
          </a:p>
          <a:p>
            <a:pPr algn="just">
              <a:defRPr sz="4000"/>
            </a:pPr>
            <a:r>
              <a:t>以及根据用户请求从外存读取数据或将数据写入外存</a:t>
            </a:r>
          </a:p>
        </p:txBody>
      </p:sp>
      <p:sp>
        <p:nvSpPr>
          <p:cNvPr id="221" name="线条"/>
          <p:cNvSpPr/>
          <p:nvPr/>
        </p:nvSpPr>
        <p:spPr>
          <a:xfrm>
            <a:off x="6221212" y="3859621"/>
            <a:ext cx="3229104" cy="7179359"/>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22" name="线条"/>
          <p:cNvSpPr/>
          <p:nvPr/>
        </p:nvSpPr>
        <p:spPr>
          <a:xfrm>
            <a:off x="6211188" y="6281581"/>
            <a:ext cx="3248157" cy="2345362"/>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23" name="线条"/>
          <p:cNvSpPr/>
          <p:nvPr/>
        </p:nvSpPr>
        <p:spPr>
          <a:xfrm flipV="1">
            <a:off x="6212424" y="6219891"/>
            <a:ext cx="3247782" cy="2427542"/>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24" name="线条"/>
          <p:cNvSpPr/>
          <p:nvPr/>
        </p:nvSpPr>
        <p:spPr>
          <a:xfrm flipV="1">
            <a:off x="6212780" y="3718450"/>
            <a:ext cx="3246145" cy="7440845"/>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25" name="选择题"/>
          <p:cNvSpPr/>
          <p:nvPr/>
        </p:nvSpPr>
        <p:spPr>
          <a:xfrm>
            <a:off x="5632906"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226" name="填空题"/>
          <p:cNvSpPr/>
          <p:nvPr/>
        </p:nvSpPr>
        <p:spPr>
          <a:xfrm>
            <a:off x="724148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227" name="简答题"/>
          <p:cNvSpPr/>
          <p:nvPr/>
        </p:nvSpPr>
        <p:spPr>
          <a:xfrm>
            <a:off x="8850062"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22"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3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33"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34" name="1810…"/>
          <p:cNvSpPr/>
          <p:nvPr/>
        </p:nvSpPr>
        <p:spPr>
          <a:xfrm>
            <a:off x="3465519" y="3645683"/>
            <a:ext cx="15578248"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1810</a:t>
            </a:r>
          </a:p>
          <a:p>
            <a:pPr algn="l">
              <a:defRPr>
                <a:latin typeface="Hannotate SC Regular"/>
                <a:ea typeface="Hannotate SC Regular"/>
                <a:cs typeface="Hannotate SC Regular"/>
                <a:sym typeface="Hannotate SC Regular"/>
              </a:defRPr>
            </a:pPr>
            <a:r>
              <a:t>以下不属于操作系统主要功能的是（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管理计算机硬件和软件资源</a:t>
            </a:r>
          </a:p>
          <a:p>
            <a:pPr algn="l">
              <a:defRPr>
                <a:latin typeface="Hannotate SC Regular"/>
                <a:ea typeface="Hannotate SC Regular"/>
                <a:cs typeface="Hannotate SC Regular"/>
                <a:sym typeface="Hannotate SC Regular"/>
              </a:defRPr>
            </a:pPr>
            <a:r>
              <a:t>B. 提供计算机应用程序与计算机硬件之间的接口</a:t>
            </a:r>
          </a:p>
          <a:p>
            <a:pPr algn="l">
              <a:defRPr>
                <a:latin typeface="Hannotate SC Regular"/>
                <a:ea typeface="Hannotate SC Regular"/>
                <a:cs typeface="Hannotate SC Regular"/>
                <a:sym typeface="Hannotate SC Regular"/>
              </a:defRPr>
            </a:pPr>
            <a:r>
              <a:t>C. 为应用程序的运行提供环境</a:t>
            </a:r>
          </a:p>
          <a:p>
            <a:pPr algn="l">
              <a:defRPr>
                <a:latin typeface="Hannotate SC Regular"/>
                <a:ea typeface="Hannotate SC Regular"/>
                <a:cs typeface="Hannotate SC Regular"/>
                <a:sym typeface="Hannotate SC Regular"/>
              </a:defRPr>
            </a:pPr>
            <a:r>
              <a:t>D. 高级程序设计语言的编译</a:t>
            </a:r>
          </a:p>
        </p:txBody>
      </p:sp>
      <p:sp>
        <p:nvSpPr>
          <p:cNvPr id="6"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3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38"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39" name="1810…"/>
          <p:cNvSpPr/>
          <p:nvPr/>
        </p:nvSpPr>
        <p:spPr>
          <a:xfrm>
            <a:off x="3465519" y="3645683"/>
            <a:ext cx="15578248"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1810</a:t>
            </a:r>
          </a:p>
          <a:p>
            <a:pPr algn="l">
              <a:defRPr>
                <a:latin typeface="Hannotate SC Regular"/>
                <a:ea typeface="Hannotate SC Regular"/>
                <a:cs typeface="Hannotate SC Regular"/>
                <a:sym typeface="Hannotate SC Regular"/>
              </a:defRPr>
            </a:pPr>
            <a:r>
              <a:t>以下不属于操作系统主要功能的是（ </a:t>
            </a:r>
            <a:r>
              <a:rPr>
                <a:solidFill>
                  <a:schemeClr val="accent5"/>
                </a:solidFill>
                <a:latin typeface="Hannotate SC Bold"/>
                <a:ea typeface="Hannotate SC Bold"/>
                <a:cs typeface="Hannotate SC Bold"/>
                <a:sym typeface="Hannotate SC Bold"/>
              </a:rPr>
              <a:t>D </a:t>
            </a:r>
            <a:r>
              <a:t>）</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管理计算机硬件和软件资源</a:t>
            </a:r>
          </a:p>
          <a:p>
            <a:pPr algn="l">
              <a:defRPr>
                <a:latin typeface="Hannotate SC Regular"/>
                <a:ea typeface="Hannotate SC Regular"/>
                <a:cs typeface="Hannotate SC Regular"/>
                <a:sym typeface="Hannotate SC Regular"/>
              </a:defRPr>
            </a:pPr>
            <a:r>
              <a:t>B. 提供计算机应用程序与计算机硬件之间的接口</a:t>
            </a:r>
          </a:p>
          <a:p>
            <a:pPr algn="l">
              <a:defRPr>
                <a:latin typeface="Hannotate SC Regular"/>
                <a:ea typeface="Hannotate SC Regular"/>
                <a:cs typeface="Hannotate SC Regular"/>
                <a:sym typeface="Hannotate SC Regular"/>
              </a:defRPr>
            </a:pPr>
            <a:r>
              <a:t>C. 为应用程序的运行提供环境</a:t>
            </a:r>
          </a:p>
          <a:p>
            <a:pPr algn="l">
              <a:defRPr>
                <a:solidFill>
                  <a:schemeClr val="accent5"/>
                </a:solidFill>
                <a:latin typeface="Hannotate SC Regular"/>
                <a:ea typeface="Hannotate SC Regular"/>
                <a:cs typeface="Hannotate SC Regular"/>
                <a:sym typeface="Hannotate SC Regular"/>
              </a:defRPr>
            </a:pPr>
            <a:r>
              <a:t>D. 高级程序设计语言的编译</a:t>
            </a:r>
          </a:p>
        </p:txBody>
      </p:sp>
      <p:sp>
        <p:nvSpPr>
          <p:cNvPr id="6"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4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45"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46" name="1704…"/>
          <p:cNvSpPr/>
          <p:nvPr/>
        </p:nvSpPr>
        <p:spPr>
          <a:xfrm>
            <a:off x="3531566" y="3645683"/>
            <a:ext cx="1196657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annotate SC Regular"/>
                <a:ea typeface="Hannotate SC Regular"/>
                <a:cs typeface="Hannotate SC Regular"/>
                <a:sym typeface="Hannotate SC Regular"/>
              </a:defRPr>
            </a:pPr>
            <a:r>
              <a:t>1704</a:t>
            </a:r>
          </a:p>
          <a:p>
            <a:pPr algn="l">
              <a:defRPr>
                <a:latin typeface="Hannotate SC Regular"/>
                <a:ea typeface="Hannotate SC Regular"/>
                <a:cs typeface="Hannotate SC Regular"/>
                <a:sym typeface="Hannotate SC Regular"/>
              </a:defRPr>
            </a:pPr>
            <a:r>
              <a:t>关于操作系统，下列说法正确的是（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操作系统是一种系统软件</a:t>
            </a:r>
          </a:p>
          <a:p>
            <a:pPr algn="l">
              <a:defRPr>
                <a:latin typeface="Hannotate SC Regular"/>
                <a:ea typeface="Hannotate SC Regular"/>
                <a:cs typeface="Hannotate SC Regular"/>
                <a:sym typeface="Hannotate SC Regular"/>
              </a:defRPr>
            </a:pPr>
            <a:r>
              <a:t>B. 操作系统是一种应用软件</a:t>
            </a:r>
          </a:p>
          <a:p>
            <a:pPr algn="l">
              <a:defRPr>
                <a:latin typeface="Hannotate SC Regular"/>
                <a:ea typeface="Hannotate SC Regular"/>
                <a:cs typeface="Hannotate SC Regular"/>
                <a:sym typeface="Hannotate SC Regular"/>
              </a:defRPr>
            </a:pPr>
            <a:r>
              <a:t>C. 操作系统是一种通用软件</a:t>
            </a:r>
          </a:p>
          <a:p>
            <a:pPr algn="l">
              <a:defRPr>
                <a:latin typeface="Hannotate SC Regular"/>
                <a:ea typeface="Hannotate SC Regular"/>
                <a:cs typeface="Hannotate SC Regular"/>
                <a:sym typeface="Hannotate SC Regular"/>
              </a:defRPr>
            </a:pPr>
            <a:r>
              <a:t>D. 操作系统是一种工具软件</a:t>
            </a:r>
          </a:p>
        </p:txBody>
      </p:sp>
      <p:sp>
        <p:nvSpPr>
          <p:cNvPr id="6"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4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50"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51" name="1704…"/>
          <p:cNvSpPr/>
          <p:nvPr/>
        </p:nvSpPr>
        <p:spPr>
          <a:xfrm>
            <a:off x="3531566" y="3645683"/>
            <a:ext cx="1195895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annotate SC Regular"/>
                <a:ea typeface="Hannotate SC Regular"/>
                <a:cs typeface="Hannotate SC Regular"/>
                <a:sym typeface="Hannotate SC Regular"/>
              </a:defRPr>
            </a:pPr>
            <a:r>
              <a:t>1704</a:t>
            </a:r>
          </a:p>
          <a:p>
            <a:pPr algn="l">
              <a:defRPr>
                <a:latin typeface="Hannotate SC Regular"/>
                <a:ea typeface="Hannotate SC Regular"/>
                <a:cs typeface="Hannotate SC Regular"/>
                <a:sym typeface="Hannotate SC Regular"/>
              </a:defRPr>
            </a:pPr>
            <a:r>
              <a:t>关于操作系统，下列说法正确的是（ </a:t>
            </a:r>
            <a:r>
              <a:rPr>
                <a:solidFill>
                  <a:schemeClr val="accent5"/>
                </a:solidFill>
                <a:latin typeface="Hannotate SC Bold"/>
                <a:ea typeface="Hannotate SC Bold"/>
                <a:cs typeface="Hannotate SC Bold"/>
                <a:sym typeface="Hannotate SC Bold"/>
              </a:rPr>
              <a:t>A </a:t>
            </a:r>
            <a:r>
              <a:t>）</a:t>
            </a:r>
          </a:p>
          <a:p>
            <a:pPr algn="l">
              <a:defRPr>
                <a:latin typeface="Hannotate SC Regular"/>
                <a:ea typeface="Hannotate SC Regular"/>
                <a:cs typeface="Hannotate SC Regular"/>
                <a:sym typeface="Hannotate SC Regular"/>
              </a:defRPr>
            </a:pPr>
            <a:endParaRPr/>
          </a:p>
          <a:p>
            <a:pPr algn="l">
              <a:defRPr>
                <a:solidFill>
                  <a:schemeClr val="accent5"/>
                </a:solidFill>
                <a:latin typeface="Hannotate SC Regular"/>
                <a:ea typeface="Hannotate SC Regular"/>
                <a:cs typeface="Hannotate SC Regular"/>
                <a:sym typeface="Hannotate SC Regular"/>
              </a:defRPr>
            </a:pPr>
            <a:r>
              <a:t>A. 操作系统是一种系统软件</a:t>
            </a:r>
          </a:p>
          <a:p>
            <a:pPr algn="l">
              <a:defRPr>
                <a:latin typeface="Hannotate SC Regular"/>
                <a:ea typeface="Hannotate SC Regular"/>
                <a:cs typeface="Hannotate SC Regular"/>
                <a:sym typeface="Hannotate SC Regular"/>
              </a:defRPr>
            </a:pPr>
            <a:r>
              <a:t>B. 操作系统是一种应用软件</a:t>
            </a:r>
          </a:p>
          <a:p>
            <a:pPr algn="l">
              <a:defRPr>
                <a:latin typeface="Hannotate SC Regular"/>
                <a:ea typeface="Hannotate SC Regular"/>
                <a:cs typeface="Hannotate SC Regular"/>
                <a:sym typeface="Hannotate SC Regular"/>
              </a:defRPr>
            </a:pPr>
            <a:r>
              <a:t>C. 操作系统是一种通用软件</a:t>
            </a:r>
          </a:p>
          <a:p>
            <a:pPr algn="l">
              <a:defRPr>
                <a:latin typeface="Hannotate SC Regular"/>
                <a:ea typeface="Hannotate SC Regular"/>
                <a:cs typeface="Hannotate SC Regular"/>
                <a:sym typeface="Hannotate SC Regular"/>
              </a:defRPr>
            </a:pPr>
            <a:r>
              <a:t>D. 操作系统是一种工具软件</a:t>
            </a:r>
          </a:p>
        </p:txBody>
      </p:sp>
      <p:sp>
        <p:nvSpPr>
          <p:cNvPr id="6"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5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55"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56" name="1610…"/>
          <p:cNvSpPr/>
          <p:nvPr/>
        </p:nvSpPr>
        <p:spPr>
          <a:xfrm>
            <a:off x="3531566" y="3645683"/>
            <a:ext cx="10273031"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annotate SC Regular"/>
                <a:ea typeface="Hannotate SC Regular"/>
                <a:cs typeface="Hannotate SC Regular"/>
                <a:sym typeface="Hannotate SC Regular"/>
              </a:defRPr>
            </a:pPr>
            <a:r>
              <a:t>1610</a:t>
            </a:r>
          </a:p>
          <a:p>
            <a:pPr algn="l">
              <a:defRPr>
                <a:latin typeface="Hannotate SC Regular"/>
                <a:ea typeface="Hannotate SC Regular"/>
                <a:cs typeface="Hannotate SC Regular"/>
                <a:sym typeface="Hannotate SC Regular"/>
              </a:defRPr>
            </a:pPr>
            <a:r>
              <a:t>操作系统负责管理计算机的（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程序</a:t>
            </a:r>
          </a:p>
          <a:p>
            <a:pPr algn="l">
              <a:defRPr>
                <a:latin typeface="Hannotate SC Regular"/>
                <a:ea typeface="Hannotate SC Regular"/>
                <a:cs typeface="Hannotate SC Regular"/>
                <a:sym typeface="Hannotate SC Regular"/>
              </a:defRPr>
            </a:pPr>
            <a:r>
              <a:t>B. 作业</a:t>
            </a:r>
          </a:p>
          <a:p>
            <a:pPr algn="l">
              <a:defRPr>
                <a:latin typeface="Hannotate SC Regular"/>
                <a:ea typeface="Hannotate SC Regular"/>
                <a:cs typeface="Hannotate SC Regular"/>
                <a:sym typeface="Hannotate SC Regular"/>
              </a:defRPr>
            </a:pPr>
            <a:r>
              <a:t>C. 资源</a:t>
            </a:r>
          </a:p>
          <a:p>
            <a:pPr algn="l">
              <a:defRPr>
                <a:latin typeface="Hannotate SC Regular"/>
                <a:ea typeface="Hannotate SC Regular"/>
                <a:cs typeface="Hannotate SC Regular"/>
                <a:sym typeface="Hannotate SC Regular"/>
              </a:defRPr>
            </a:pPr>
            <a:r>
              <a:t>D. 进程</a:t>
            </a:r>
          </a:p>
        </p:txBody>
      </p:sp>
      <p:sp>
        <p:nvSpPr>
          <p:cNvPr id="6"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5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60"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1" name="1610…"/>
          <p:cNvSpPr/>
          <p:nvPr/>
        </p:nvSpPr>
        <p:spPr>
          <a:xfrm>
            <a:off x="3531566" y="3645683"/>
            <a:ext cx="1045781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annotate SC Regular"/>
                <a:ea typeface="Hannotate SC Regular"/>
                <a:cs typeface="Hannotate SC Regular"/>
                <a:sym typeface="Hannotate SC Regular"/>
              </a:defRPr>
            </a:pPr>
            <a:r>
              <a:t>1610</a:t>
            </a:r>
          </a:p>
          <a:p>
            <a:pPr algn="l">
              <a:defRPr>
                <a:latin typeface="Hannotate SC Regular"/>
                <a:ea typeface="Hannotate SC Regular"/>
                <a:cs typeface="Hannotate SC Regular"/>
                <a:sym typeface="Hannotate SC Regular"/>
              </a:defRPr>
            </a:pPr>
            <a:r>
              <a:t>操作系统负责管理计算机的（ </a:t>
            </a:r>
            <a:r>
              <a:rPr>
                <a:solidFill>
                  <a:schemeClr val="accent5"/>
                </a:solidFill>
                <a:latin typeface="Hannotate SC Bold"/>
                <a:ea typeface="Hannotate SC Bold"/>
                <a:cs typeface="Hannotate SC Bold"/>
                <a:sym typeface="Hannotate SC Bold"/>
              </a:rPr>
              <a:t> C </a:t>
            </a:r>
            <a:r>
              <a:t>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程序</a:t>
            </a:r>
          </a:p>
          <a:p>
            <a:pPr algn="l">
              <a:defRPr>
                <a:latin typeface="Hannotate SC Regular"/>
                <a:ea typeface="Hannotate SC Regular"/>
                <a:cs typeface="Hannotate SC Regular"/>
                <a:sym typeface="Hannotate SC Regular"/>
              </a:defRPr>
            </a:pPr>
            <a:r>
              <a:t>B. 作业</a:t>
            </a:r>
          </a:p>
          <a:p>
            <a:pPr algn="l">
              <a:defRPr>
                <a:solidFill>
                  <a:schemeClr val="accent5"/>
                </a:solidFill>
                <a:latin typeface="Hannotate SC Regular"/>
                <a:ea typeface="Hannotate SC Regular"/>
                <a:cs typeface="Hannotate SC Regular"/>
                <a:sym typeface="Hannotate SC Regular"/>
              </a:defRPr>
            </a:pPr>
            <a:r>
              <a:t>C. 资源</a:t>
            </a:r>
          </a:p>
          <a:p>
            <a:pPr algn="l">
              <a:defRPr>
                <a:latin typeface="Hannotate SC Regular"/>
                <a:ea typeface="Hannotate SC Regular"/>
                <a:cs typeface="Hannotate SC Regular"/>
                <a:sym typeface="Hannotate SC Regular"/>
              </a:defRPr>
            </a:pPr>
            <a:r>
              <a:t>D. 进程</a:t>
            </a:r>
          </a:p>
        </p:txBody>
      </p:sp>
      <p:sp>
        <p:nvSpPr>
          <p:cNvPr id="6"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3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33"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34" name="1810…"/>
          <p:cNvSpPr/>
          <p:nvPr/>
        </p:nvSpPr>
        <p:spPr>
          <a:xfrm>
            <a:off x="3465519" y="4063642"/>
            <a:ext cx="15578248" cy="5488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lang="en-US" altLang="zh-CN" dirty="0" smtClean="0"/>
              <a:t>1910</a:t>
            </a:r>
            <a:endParaRPr dirty="0"/>
          </a:p>
          <a:p>
            <a:pPr algn="l">
              <a:defRPr>
                <a:latin typeface="Hannotate SC Regular"/>
                <a:ea typeface="Hannotate SC Regular"/>
                <a:cs typeface="Hannotate SC Regular"/>
                <a:sym typeface="Hannotate SC Regular"/>
              </a:defRPr>
            </a:pPr>
            <a:r>
              <a:rPr lang="zh-CN" altLang="en-US" dirty="0">
                <a:sym typeface="Hannotate SC Regular"/>
              </a:rPr>
              <a:t>如果把操作系统当作一种接口，是指该接口位于（    </a:t>
            </a:r>
            <a:r>
              <a:rPr lang="zh-CN" altLang="en-US" dirty="0" smtClean="0">
                <a:sym typeface="Hannotate SC Regular"/>
              </a:rPr>
              <a:t>）</a:t>
            </a:r>
            <a:endParaRPr lang="en-US" altLang="zh-CN" dirty="0" smtClean="0">
              <a:sym typeface="Hannotate SC Regular"/>
            </a:endParaRPr>
          </a:p>
          <a:p>
            <a:pPr algn="l">
              <a:defRPr>
                <a:latin typeface="Hannotate SC Regular"/>
                <a:ea typeface="Hannotate SC Regular"/>
                <a:cs typeface="Hannotate SC Regular"/>
                <a:sym typeface="Hannotate SC Regular"/>
              </a:defRPr>
            </a:pPr>
            <a:endParaRPr dirty="0"/>
          </a:p>
          <a:p>
            <a:pPr algn="l">
              <a:defRPr>
                <a:latin typeface="Hannotate SC Regular"/>
                <a:ea typeface="Hannotate SC Regular"/>
                <a:cs typeface="Hannotate SC Regular"/>
                <a:sym typeface="Hannotate SC Regular"/>
              </a:defRPr>
            </a:pPr>
            <a:r>
              <a:rPr lang="en-US" altLang="zh-CN" dirty="0"/>
              <a:t>A:</a:t>
            </a:r>
            <a:r>
              <a:rPr lang="zh-CN" altLang="en-US" dirty="0"/>
              <a:t>用户与硬件之间</a:t>
            </a:r>
          </a:p>
          <a:p>
            <a:pPr algn="l">
              <a:defRPr>
                <a:latin typeface="Hannotate SC Regular"/>
                <a:ea typeface="Hannotate SC Regular"/>
                <a:cs typeface="Hannotate SC Regular"/>
                <a:sym typeface="Hannotate SC Regular"/>
              </a:defRPr>
            </a:pPr>
            <a:r>
              <a:rPr lang="en-US" altLang="zh-CN" dirty="0"/>
              <a:t>B:</a:t>
            </a:r>
            <a:r>
              <a:rPr lang="zh-CN" altLang="en-US" dirty="0"/>
              <a:t>主机与外设之间</a:t>
            </a:r>
          </a:p>
          <a:p>
            <a:pPr algn="l">
              <a:defRPr>
                <a:latin typeface="Hannotate SC Regular"/>
                <a:ea typeface="Hannotate SC Regular"/>
                <a:cs typeface="Hannotate SC Regular"/>
                <a:sym typeface="Hannotate SC Regular"/>
              </a:defRPr>
            </a:pPr>
            <a:r>
              <a:rPr lang="en-US" altLang="zh-CN" dirty="0"/>
              <a:t>C:</a:t>
            </a:r>
            <a:r>
              <a:rPr lang="zh-CN" altLang="en-US" dirty="0"/>
              <a:t>编程语言与执行单元之间</a:t>
            </a:r>
          </a:p>
          <a:p>
            <a:pPr algn="l">
              <a:defRPr>
                <a:latin typeface="Hannotate SC Regular"/>
                <a:ea typeface="Hannotate SC Regular"/>
                <a:cs typeface="Hannotate SC Regular"/>
                <a:sym typeface="Hannotate SC Regular"/>
              </a:defRPr>
            </a:pPr>
            <a:r>
              <a:rPr lang="en-US" altLang="zh-CN" dirty="0"/>
              <a:t>D:</a:t>
            </a:r>
            <a:r>
              <a:rPr lang="zh-CN" altLang="en-US" dirty="0"/>
              <a:t>服务器与客户之间</a:t>
            </a:r>
          </a:p>
        </p:txBody>
      </p:sp>
      <p:sp>
        <p:nvSpPr>
          <p:cNvPr id="6"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extLst>
      <p:ext uri="{BB962C8B-B14F-4D97-AF65-F5344CB8AC3E}">
        <p14:creationId xmlns:p14="http://schemas.microsoft.com/office/powerpoint/2010/main" val="58805542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3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33"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34" name="1810…"/>
          <p:cNvSpPr/>
          <p:nvPr/>
        </p:nvSpPr>
        <p:spPr>
          <a:xfrm>
            <a:off x="3465519" y="4063642"/>
            <a:ext cx="15578248" cy="5488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lang="en-US" altLang="zh-CN" dirty="0" smtClean="0"/>
              <a:t>1910</a:t>
            </a:r>
            <a:endParaRPr dirty="0"/>
          </a:p>
          <a:p>
            <a:pPr algn="l">
              <a:defRPr>
                <a:latin typeface="Hannotate SC Regular"/>
                <a:ea typeface="Hannotate SC Regular"/>
                <a:cs typeface="Hannotate SC Regular"/>
                <a:sym typeface="Hannotate SC Regular"/>
              </a:defRPr>
            </a:pPr>
            <a:r>
              <a:rPr lang="zh-CN" altLang="en-US" dirty="0">
                <a:sym typeface="Hannotate SC Regular"/>
              </a:rPr>
              <a:t>如果把操作系统当作一种接口，是指该接口位于（    </a:t>
            </a:r>
            <a:r>
              <a:rPr lang="zh-CN" altLang="en-US" dirty="0" smtClean="0">
                <a:sym typeface="Hannotate SC Regular"/>
              </a:rPr>
              <a:t>）</a:t>
            </a:r>
            <a:endParaRPr lang="en-US" altLang="zh-CN" dirty="0" smtClean="0">
              <a:sym typeface="Hannotate SC Regular"/>
            </a:endParaRPr>
          </a:p>
          <a:p>
            <a:pPr algn="l">
              <a:defRPr>
                <a:latin typeface="Hannotate SC Regular"/>
                <a:ea typeface="Hannotate SC Regular"/>
                <a:cs typeface="Hannotate SC Regular"/>
                <a:sym typeface="Hannotate SC Regular"/>
              </a:defRPr>
            </a:pPr>
            <a:endParaRPr dirty="0"/>
          </a:p>
          <a:p>
            <a:pPr algn="l">
              <a:defRPr>
                <a:latin typeface="Hannotate SC Regular"/>
                <a:ea typeface="Hannotate SC Regular"/>
                <a:cs typeface="Hannotate SC Regular"/>
                <a:sym typeface="Hannotate SC Regular"/>
              </a:defRPr>
            </a:pPr>
            <a:r>
              <a:rPr lang="en-US" altLang="zh-CN" dirty="0">
                <a:solidFill>
                  <a:srgbClr val="FF0000"/>
                </a:solidFill>
              </a:rPr>
              <a:t>A:</a:t>
            </a:r>
            <a:r>
              <a:rPr lang="zh-CN" altLang="en-US" dirty="0">
                <a:solidFill>
                  <a:srgbClr val="FF0000"/>
                </a:solidFill>
              </a:rPr>
              <a:t>用户与硬件之间</a:t>
            </a:r>
          </a:p>
          <a:p>
            <a:pPr algn="l">
              <a:defRPr>
                <a:latin typeface="Hannotate SC Regular"/>
                <a:ea typeface="Hannotate SC Regular"/>
                <a:cs typeface="Hannotate SC Regular"/>
                <a:sym typeface="Hannotate SC Regular"/>
              </a:defRPr>
            </a:pPr>
            <a:r>
              <a:rPr lang="en-US" altLang="zh-CN" dirty="0"/>
              <a:t>B:</a:t>
            </a:r>
            <a:r>
              <a:rPr lang="zh-CN" altLang="en-US" dirty="0"/>
              <a:t>主机与外设之间</a:t>
            </a:r>
          </a:p>
          <a:p>
            <a:pPr algn="l">
              <a:defRPr>
                <a:latin typeface="Hannotate SC Regular"/>
                <a:ea typeface="Hannotate SC Regular"/>
                <a:cs typeface="Hannotate SC Regular"/>
                <a:sym typeface="Hannotate SC Regular"/>
              </a:defRPr>
            </a:pPr>
            <a:r>
              <a:rPr lang="en-US" altLang="zh-CN" dirty="0"/>
              <a:t>C:</a:t>
            </a:r>
            <a:r>
              <a:rPr lang="zh-CN" altLang="en-US" dirty="0"/>
              <a:t>编程语言与执行单元之间</a:t>
            </a:r>
          </a:p>
          <a:p>
            <a:pPr algn="l">
              <a:defRPr>
                <a:latin typeface="Hannotate SC Regular"/>
                <a:ea typeface="Hannotate SC Regular"/>
                <a:cs typeface="Hannotate SC Regular"/>
                <a:sym typeface="Hannotate SC Regular"/>
              </a:defRPr>
            </a:pPr>
            <a:r>
              <a:rPr lang="en-US" altLang="zh-CN" dirty="0"/>
              <a:t>D:</a:t>
            </a:r>
            <a:r>
              <a:rPr lang="zh-CN" altLang="en-US" dirty="0"/>
              <a:t>服务器与客户之间</a:t>
            </a:r>
          </a:p>
        </p:txBody>
      </p:sp>
      <p:sp>
        <p:nvSpPr>
          <p:cNvPr id="6"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extLst>
      <p:ext uri="{BB962C8B-B14F-4D97-AF65-F5344CB8AC3E}">
        <p14:creationId xmlns:p14="http://schemas.microsoft.com/office/powerpoint/2010/main" val="127228775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6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65"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6" name="模拟题…"/>
          <p:cNvSpPr/>
          <p:nvPr/>
        </p:nvSpPr>
        <p:spPr>
          <a:xfrm>
            <a:off x="3531566" y="3645683"/>
            <a:ext cx="1251775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关于操作系统，下列说法错误的是（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高级语言的应用程序可以在裸机上运行</a:t>
            </a:r>
          </a:p>
          <a:p>
            <a:pPr algn="l">
              <a:defRPr>
                <a:latin typeface="Hannotate SC Regular"/>
                <a:ea typeface="Hannotate SC Regular"/>
                <a:cs typeface="Hannotate SC Regular"/>
                <a:sym typeface="Hannotate SC Regular"/>
              </a:defRPr>
            </a:pPr>
            <a:r>
              <a:t>B. 操作系统是一种复杂的系统软件</a:t>
            </a:r>
          </a:p>
          <a:p>
            <a:pPr algn="l">
              <a:defRPr>
                <a:latin typeface="Hannotate SC Regular"/>
                <a:ea typeface="Hannotate SC Regular"/>
                <a:cs typeface="Hannotate SC Regular"/>
                <a:sym typeface="Hannotate SC Regular"/>
              </a:defRPr>
            </a:pPr>
            <a:r>
              <a:t>C. 操作系统提供了用户与计算机之间的接口</a:t>
            </a:r>
          </a:p>
          <a:p>
            <a:pPr algn="l">
              <a:defRPr>
                <a:latin typeface="Hannotate SC Regular"/>
                <a:ea typeface="Hannotate SC Regular"/>
                <a:cs typeface="Hannotate SC Regular"/>
                <a:sym typeface="Hannotate SC Regular"/>
              </a:defRPr>
            </a:pPr>
            <a:r>
              <a:t>D. 操作系统为应用程序提供了运行环境</a:t>
            </a:r>
          </a:p>
        </p:txBody>
      </p:sp>
      <p:sp>
        <p:nvSpPr>
          <p:cNvPr id="6"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自…"/>
          <p:cNvSpPr/>
          <p:nvPr/>
        </p:nvSpPr>
        <p:spPr>
          <a:xfrm>
            <a:off x="1345160" y="1960562"/>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自</a:t>
            </a:r>
          </a:p>
          <a:p>
            <a:pPr defTabSz="821531">
              <a:defRPr sz="13600">
                <a:solidFill>
                  <a:schemeClr val="accent4">
                    <a:satOff val="1488"/>
                    <a:lumOff val="-7242"/>
                  </a:schemeClr>
                </a:solidFill>
                <a:latin typeface="Hannotate SC Bold"/>
                <a:ea typeface="Hannotate SC Bold"/>
                <a:cs typeface="Hannotate SC Bold"/>
                <a:sym typeface="Hannotate SC Bold"/>
              </a:defRPr>
            </a:pPr>
            <a:r>
              <a:t>我</a:t>
            </a:r>
          </a:p>
          <a:p>
            <a:pPr defTabSz="821531">
              <a:defRPr sz="13600">
                <a:solidFill>
                  <a:schemeClr val="accent4">
                    <a:satOff val="1488"/>
                    <a:lumOff val="-7242"/>
                  </a:schemeClr>
                </a:solidFill>
                <a:latin typeface="Hannotate SC Bold"/>
                <a:ea typeface="Hannotate SC Bold"/>
                <a:cs typeface="Hannotate SC Bold"/>
                <a:sym typeface="Hannotate SC Bold"/>
              </a:defRPr>
            </a:pPr>
            <a:r>
              <a:t>介</a:t>
            </a:r>
          </a:p>
          <a:p>
            <a:pPr defTabSz="821531">
              <a:defRPr sz="13600">
                <a:solidFill>
                  <a:schemeClr val="accent4">
                    <a:satOff val="1488"/>
                    <a:lumOff val="-7242"/>
                  </a:schemeClr>
                </a:solidFill>
                <a:latin typeface="Hannotate SC Bold"/>
                <a:ea typeface="Hannotate SC Bold"/>
                <a:cs typeface="Hannotate SC Bold"/>
                <a:sym typeface="Hannotate SC Bold"/>
              </a:defRPr>
            </a:pPr>
            <a:r>
              <a:t>绍</a:t>
            </a:r>
          </a:p>
        </p:txBody>
      </p:sp>
      <p:sp>
        <p:nvSpPr>
          <p:cNvPr id="47" name="王月(月月老师or小仙女老师)"/>
          <p:cNvSpPr/>
          <p:nvPr/>
        </p:nvSpPr>
        <p:spPr>
          <a:xfrm>
            <a:off x="13034698" y="2589750"/>
            <a:ext cx="81241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王月(月月老师or小仙女老师)</a:t>
            </a:r>
          </a:p>
        </p:txBody>
      </p:sp>
      <p:sp>
        <p:nvSpPr>
          <p:cNvPr id="48" name="英语专业8级"/>
          <p:cNvSpPr/>
          <p:nvPr/>
        </p:nvSpPr>
        <p:spPr>
          <a:xfrm>
            <a:off x="13034698" y="5589634"/>
            <a:ext cx="37211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英语专业8级</a:t>
            </a:r>
          </a:p>
        </p:txBody>
      </p:sp>
      <p:sp>
        <p:nvSpPr>
          <p:cNvPr id="49" name="计算机专业学士"/>
          <p:cNvSpPr/>
          <p:nvPr/>
        </p:nvSpPr>
        <p:spPr>
          <a:xfrm>
            <a:off x="13034698" y="4089693"/>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rPr dirty="0"/>
              <a:t>计算机专业学士</a:t>
            </a:r>
          </a:p>
        </p:txBody>
      </p:sp>
      <p:sp>
        <p:nvSpPr>
          <p:cNvPr id="50" name="高级教师资格证书"/>
          <p:cNvSpPr/>
          <p:nvPr/>
        </p:nvSpPr>
        <p:spPr>
          <a:xfrm>
            <a:off x="13034698" y="7089576"/>
            <a:ext cx="51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高级教师资格证书</a:t>
            </a:r>
          </a:p>
        </p:txBody>
      </p:sp>
      <p:pic>
        <p:nvPicPr>
          <p:cNvPr id="51" name="pasted-image.png" descr="pasted-image.png"/>
          <p:cNvPicPr>
            <a:picLocks noChangeAspect="1"/>
          </p:cNvPicPr>
          <p:nvPr/>
        </p:nvPicPr>
        <p:blipFill>
          <a:blip r:embed="rId2">
            <a:extLst/>
          </a:blip>
          <a:srcRect l="9245" r="914"/>
          <a:stretch>
            <a:fillRect/>
          </a:stretch>
        </p:blipFill>
        <p:spPr>
          <a:xfrm>
            <a:off x="5372059" y="2205752"/>
            <a:ext cx="6127500" cy="9094005"/>
          </a:xfrm>
          <a:prstGeom prst="rect">
            <a:avLst/>
          </a:prstGeom>
          <a:ln w="25400">
            <a:miter lim="400000"/>
          </a:ln>
          <a:effectLst>
            <a:outerShdw blurRad="254000" dist="127000" dir="5400000" rotWithShape="0">
              <a:srgbClr val="000000">
                <a:alpha val="70000"/>
              </a:srgbClr>
            </a:outerShdw>
          </a:effectLst>
        </p:spPr>
      </p:pic>
      <p:sp>
        <p:nvSpPr>
          <p:cNvPr id="52" name="热爱旅行✈️、摄影📹、音乐🎵"/>
          <p:cNvSpPr/>
          <p:nvPr/>
        </p:nvSpPr>
        <p:spPr>
          <a:xfrm>
            <a:off x="13034698" y="10135649"/>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热爱旅行✈️、摄影📹、音乐🎵</a:t>
            </a:r>
          </a:p>
        </p:txBody>
      </p:sp>
      <p:sp>
        <p:nvSpPr>
          <p:cNvPr id="53" name="纯正东北人儿"/>
          <p:cNvSpPr/>
          <p:nvPr/>
        </p:nvSpPr>
        <p:spPr>
          <a:xfrm>
            <a:off x="13034698" y="8612613"/>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纯正东北人儿</a:t>
            </a:r>
          </a:p>
        </p:txBody>
      </p:sp>
    </p:spTree>
    <p:extLst>
      <p:ext uri="{BB962C8B-B14F-4D97-AF65-F5344CB8AC3E}">
        <p14:creationId xmlns:p14="http://schemas.microsoft.com/office/powerpoint/2010/main" val="141113189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6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70"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71" name="模拟题…"/>
          <p:cNvSpPr/>
          <p:nvPr/>
        </p:nvSpPr>
        <p:spPr>
          <a:xfrm>
            <a:off x="3531566" y="3645683"/>
            <a:ext cx="1251775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关于操作系统，下列说法错误的是（ </a:t>
            </a:r>
            <a:r>
              <a:rPr>
                <a:solidFill>
                  <a:schemeClr val="accent5"/>
                </a:solidFill>
                <a:latin typeface="Hannotate SC Bold"/>
                <a:ea typeface="Hannotate SC Bold"/>
                <a:cs typeface="Hannotate SC Bold"/>
                <a:sym typeface="Hannotate SC Bold"/>
              </a:rPr>
              <a:t>A</a:t>
            </a:r>
            <a:r>
              <a:t> ）</a:t>
            </a:r>
          </a:p>
          <a:p>
            <a:pPr algn="l">
              <a:defRPr>
                <a:latin typeface="Hannotate SC Regular"/>
                <a:ea typeface="Hannotate SC Regular"/>
                <a:cs typeface="Hannotate SC Regular"/>
                <a:sym typeface="Hannotate SC Regular"/>
              </a:defRPr>
            </a:pPr>
            <a:endParaRPr/>
          </a:p>
          <a:p>
            <a:pPr algn="l">
              <a:defRPr>
                <a:solidFill>
                  <a:schemeClr val="accent5"/>
                </a:solidFill>
                <a:latin typeface="Hannotate SC Regular"/>
                <a:ea typeface="Hannotate SC Regular"/>
                <a:cs typeface="Hannotate SC Regular"/>
                <a:sym typeface="Hannotate SC Regular"/>
              </a:defRPr>
            </a:pPr>
            <a:r>
              <a:t>A. 高级语言的应用程序可以在裸机上运行</a:t>
            </a:r>
          </a:p>
          <a:p>
            <a:pPr algn="l">
              <a:defRPr>
                <a:latin typeface="Hannotate SC Regular"/>
                <a:ea typeface="Hannotate SC Regular"/>
                <a:cs typeface="Hannotate SC Regular"/>
                <a:sym typeface="Hannotate SC Regular"/>
              </a:defRPr>
            </a:pPr>
            <a:r>
              <a:t>B. 操作系统是一种复杂的系统软件</a:t>
            </a:r>
          </a:p>
          <a:p>
            <a:pPr algn="l">
              <a:defRPr>
                <a:latin typeface="Hannotate SC Regular"/>
                <a:ea typeface="Hannotate SC Regular"/>
                <a:cs typeface="Hannotate SC Regular"/>
                <a:sym typeface="Hannotate SC Regular"/>
              </a:defRPr>
            </a:pPr>
            <a:r>
              <a:t>C. 操作系统提供了用户与计算机之间的接口</a:t>
            </a:r>
          </a:p>
          <a:p>
            <a:pPr algn="l">
              <a:defRPr>
                <a:latin typeface="Hannotate SC Regular"/>
                <a:ea typeface="Hannotate SC Regular"/>
                <a:cs typeface="Hannotate SC Regular"/>
                <a:sym typeface="Hannotate SC Regular"/>
              </a:defRPr>
            </a:pPr>
            <a:r>
              <a:t>D. 操作系统为应用程序提供了运行环境</a:t>
            </a:r>
          </a:p>
        </p:txBody>
      </p:sp>
      <p:sp>
        <p:nvSpPr>
          <p:cNvPr id="6"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7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75" name="🐂牛刀小试"/>
          <p:cNvSpPr/>
          <p:nvPr/>
        </p:nvSpPr>
        <p:spPr>
          <a:xfrm>
            <a:off x="1009599" y="4406391"/>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76" name="模拟题…"/>
          <p:cNvSpPr/>
          <p:nvPr/>
        </p:nvSpPr>
        <p:spPr>
          <a:xfrm>
            <a:off x="1325650" y="5918199"/>
            <a:ext cx="2173270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操作系统是资源的管理者，包括处理机管理、内存管理、______、文件管理。</a:t>
            </a:r>
          </a:p>
        </p:txBody>
      </p:sp>
      <p:sp>
        <p:nvSpPr>
          <p:cNvPr id="6"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第一节 什么是操作系统"/>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什么是操作系统</a:t>
            </a:r>
          </a:p>
        </p:txBody>
      </p:sp>
      <p:sp>
        <p:nvSpPr>
          <p:cNvPr id="27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80" name="🐂牛刀小试"/>
          <p:cNvSpPr/>
          <p:nvPr/>
        </p:nvSpPr>
        <p:spPr>
          <a:xfrm>
            <a:off x="1009599" y="4406391"/>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81" name="模拟题…"/>
          <p:cNvSpPr/>
          <p:nvPr/>
        </p:nvSpPr>
        <p:spPr>
          <a:xfrm>
            <a:off x="1325650" y="5918199"/>
            <a:ext cx="2173270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操作系统是资源的管理者，包括处理机管理、内存管理、______、文件管理。</a:t>
            </a:r>
          </a:p>
        </p:txBody>
      </p:sp>
      <p:sp>
        <p:nvSpPr>
          <p:cNvPr id="282" name="设备管理"/>
          <p:cNvSpPr/>
          <p:nvPr/>
        </p:nvSpPr>
        <p:spPr>
          <a:xfrm>
            <a:off x="16930050" y="63627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设备管理</a:t>
            </a:r>
          </a:p>
        </p:txBody>
      </p:sp>
      <p:sp>
        <p:nvSpPr>
          <p:cNvPr id="7" name="1.1.2 资源的管理者"/>
          <p:cNvSpPr/>
          <p:nvPr/>
        </p:nvSpPr>
        <p:spPr>
          <a:xfrm>
            <a:off x="107617" y="62273"/>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1.1.2 资源的管理者</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285"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286"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287"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288"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289"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29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291" name="操作系统的定义"/>
          <p:cNvSpPr/>
          <p:nvPr/>
        </p:nvSpPr>
        <p:spPr>
          <a:xfrm>
            <a:off x="15742904" y="2513593"/>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操作系统的定义</a:t>
            </a:r>
          </a:p>
        </p:txBody>
      </p:sp>
      <p:sp>
        <p:nvSpPr>
          <p:cNvPr id="292" name="用户与硬件之间的接口"/>
          <p:cNvSpPr/>
          <p:nvPr/>
        </p:nvSpPr>
        <p:spPr>
          <a:xfrm>
            <a:off x="15742904" y="3574672"/>
            <a:ext cx="6404917"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用户与硬件之间的接口</a:t>
            </a:r>
          </a:p>
        </p:txBody>
      </p:sp>
      <p:sp>
        <p:nvSpPr>
          <p:cNvPr id="293" name="资源的管理者"/>
          <p:cNvSpPr/>
          <p:nvPr/>
        </p:nvSpPr>
        <p:spPr>
          <a:xfrm>
            <a:off x="15742904" y="4637718"/>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资源的管理者</a:t>
            </a:r>
          </a:p>
        </p:txBody>
      </p:sp>
      <p:sp>
        <p:nvSpPr>
          <p:cNvPr id="294" name="线条"/>
          <p:cNvSpPr/>
          <p:nvPr/>
        </p:nvSpPr>
        <p:spPr>
          <a:xfrm flipV="1">
            <a:off x="15276802" y="2475749"/>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295" name="线条"/>
          <p:cNvSpPr/>
          <p:nvPr/>
        </p:nvSpPr>
        <p:spPr>
          <a:xfrm>
            <a:off x="14707934" y="4200385"/>
            <a:ext cx="541870" cy="1"/>
          </a:xfrm>
          <a:prstGeom prst="line">
            <a:avLst/>
          </a:prstGeom>
          <a:ln w="38100">
            <a:solidFill>
              <a:srgbClr val="000000"/>
            </a:solidFill>
            <a:miter lim="400000"/>
          </a:ln>
        </p:spPr>
        <p:txBody>
          <a:bodyPr lIns="50800" tIns="50800" rIns="50800" bIns="50800" anchor="ctr"/>
          <a:lstStyle/>
          <a:p>
            <a:pPr>
              <a:defRPr sz="3200"/>
            </a:pPr>
            <a:endParaRPr/>
          </a:p>
        </p:txBody>
      </p:sp>
      <p:sp>
        <p:nvSpPr>
          <p:cNvPr id="296"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299" name="2 操作系统的发展"/>
          <p:cNvSpPr/>
          <p:nvPr/>
        </p:nvSpPr>
        <p:spPr>
          <a:xfrm>
            <a:off x="8129867" y="4698854"/>
            <a:ext cx="6549869"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2 操作系统的发展</a:t>
            </a:r>
          </a:p>
        </p:txBody>
      </p:sp>
      <p:sp>
        <p:nvSpPr>
          <p:cNvPr id="300"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301"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302"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303"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30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305"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308"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310"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311" name="线条"/>
          <p:cNvSpPr/>
          <p:nvPr/>
        </p:nvSpPr>
        <p:spPr>
          <a:xfrm>
            <a:off x="3280704" y="6762573"/>
            <a:ext cx="17822593"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12" name="线条"/>
          <p:cNvSpPr/>
          <p:nvPr/>
        </p:nvSpPr>
        <p:spPr>
          <a:xfrm flipV="1">
            <a:off x="6765221"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13" name="线条"/>
          <p:cNvSpPr/>
          <p:nvPr/>
        </p:nvSpPr>
        <p:spPr>
          <a:xfrm flipV="1">
            <a:off x="10355253"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14" name="线条"/>
          <p:cNvSpPr/>
          <p:nvPr/>
        </p:nvSpPr>
        <p:spPr>
          <a:xfrm flipV="1">
            <a:off x="13945283" y="6394273"/>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15" name="线条"/>
          <p:cNvSpPr/>
          <p:nvPr/>
        </p:nvSpPr>
        <p:spPr>
          <a:xfrm flipV="1">
            <a:off x="17535315"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16" name="单道…"/>
          <p:cNvSpPr/>
          <p:nvPr/>
        </p:nvSpPr>
        <p:spPr>
          <a:xfrm>
            <a:off x="5260638" y="7571120"/>
            <a:ext cx="3009167" cy="1941218"/>
          </a:xfrm>
          <a:prstGeom prst="roundRect">
            <a:avLst>
              <a:gd name="adj" fmla="val 9813"/>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单道</a:t>
            </a:r>
          </a:p>
          <a:p>
            <a:pPr>
              <a:defRPr sz="4500">
                <a:solidFill>
                  <a:srgbClr val="FFFFFF"/>
                </a:solidFill>
              </a:defRPr>
            </a:pPr>
            <a:r>
              <a:t>批处理系统</a:t>
            </a:r>
          </a:p>
        </p:txBody>
      </p:sp>
      <p:sp>
        <p:nvSpPr>
          <p:cNvPr id="317" name="多道…"/>
          <p:cNvSpPr/>
          <p:nvPr/>
        </p:nvSpPr>
        <p:spPr>
          <a:xfrm>
            <a:off x="8850669" y="4079764"/>
            <a:ext cx="3009167" cy="1874263"/>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多道</a:t>
            </a:r>
          </a:p>
          <a:p>
            <a:pPr>
              <a:defRPr sz="4500">
                <a:solidFill>
                  <a:srgbClr val="FFFFFF"/>
                </a:solidFill>
              </a:defRPr>
            </a:pPr>
            <a:r>
              <a:t>批处理系统</a:t>
            </a:r>
          </a:p>
        </p:txBody>
      </p:sp>
      <p:sp>
        <p:nvSpPr>
          <p:cNvPr id="318" name="分时…"/>
          <p:cNvSpPr/>
          <p:nvPr/>
        </p:nvSpPr>
        <p:spPr>
          <a:xfrm>
            <a:off x="12440701" y="7634486"/>
            <a:ext cx="3009167" cy="1814485"/>
          </a:xfrm>
          <a:prstGeom prst="roundRect">
            <a:avLst>
              <a:gd name="adj" fmla="val 10499"/>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分时</a:t>
            </a:r>
          </a:p>
          <a:p>
            <a:pPr>
              <a:defRPr sz="4500">
                <a:solidFill>
                  <a:srgbClr val="FFFFFF"/>
                </a:solidFill>
              </a:defRPr>
            </a:pPr>
            <a:r>
              <a:t>操作系统</a:t>
            </a:r>
          </a:p>
        </p:txBody>
      </p:sp>
      <p:sp>
        <p:nvSpPr>
          <p:cNvPr id="319" name="实时…"/>
          <p:cNvSpPr/>
          <p:nvPr/>
        </p:nvSpPr>
        <p:spPr>
          <a:xfrm>
            <a:off x="16030733" y="4076176"/>
            <a:ext cx="3009166" cy="1814485"/>
          </a:xfrm>
          <a:prstGeom prst="roundRect">
            <a:avLst>
              <a:gd name="adj" fmla="val 10499"/>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实时</a:t>
            </a:r>
          </a:p>
          <a:p>
            <a:pPr>
              <a:defRPr sz="4500">
                <a:solidFill>
                  <a:srgbClr val="FFFFFF"/>
                </a:solidFill>
              </a:defRPr>
            </a:pPr>
            <a:r>
              <a:t>操作系统</a:t>
            </a:r>
          </a:p>
        </p:txBody>
      </p:sp>
      <p:pic>
        <p:nvPicPr>
          <p:cNvPr id="320" name="屏幕快照 2019-02-26 下午6.08.48.png" descr="屏幕快照 2019-02-26 下午6.08.48.png"/>
          <p:cNvPicPr>
            <a:picLocks noChangeAspect="1"/>
          </p:cNvPicPr>
          <p:nvPr/>
        </p:nvPicPr>
        <p:blipFill>
          <a:blip r:embed="rId5">
            <a:extLst/>
          </a:blip>
          <a:stretch>
            <a:fillRect/>
          </a:stretch>
        </p:blipFill>
        <p:spPr>
          <a:xfrm>
            <a:off x="18452838" y="10630288"/>
            <a:ext cx="5309881" cy="2191663"/>
          </a:xfrm>
          <a:prstGeom prst="rect">
            <a:avLst/>
          </a:prstGeom>
          <a:ln w="12700">
            <a:miter lim="400000"/>
          </a:ln>
        </p:spPr>
      </p:pic>
      <p:pic>
        <p:nvPicPr>
          <p:cNvPr id="321" name="屏幕快照 2019-02-26 下午6.08.48.png" descr="屏幕快照 2019-02-26 下午6.08.48.png"/>
          <p:cNvPicPr>
            <a:picLocks noChangeAspect="1"/>
          </p:cNvPicPr>
          <p:nvPr/>
        </p:nvPicPr>
        <p:blipFill>
          <a:blip r:embed="rId5">
            <a:extLst/>
          </a:blip>
          <a:stretch>
            <a:fillRect/>
          </a:stretch>
        </p:blipFill>
        <p:spPr>
          <a:xfrm>
            <a:off x="474352" y="2278073"/>
            <a:ext cx="5309882" cy="2191663"/>
          </a:xfrm>
          <a:prstGeom prst="rect">
            <a:avLst/>
          </a:prstGeom>
          <a:ln w="12700">
            <a:miter lim="400000"/>
          </a:ln>
        </p:spPr>
      </p:pic>
      <p:sp>
        <p:nvSpPr>
          <p:cNvPr id="17" name="1.2 操作系统的发展"/>
          <p:cNvSpPr/>
          <p:nvPr/>
        </p:nvSpPr>
        <p:spPr>
          <a:xfrm>
            <a:off x="169333" y="122375"/>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1.2.0</a:t>
            </a:r>
            <a:r>
              <a:rPr lang="zh-CN" altLang="en-US" dirty="0">
                <a:solidFill>
                  <a:schemeClr val="bg2"/>
                </a:solidFill>
                <a:latin typeface="SimSun" charset="-122"/>
                <a:ea typeface="SimSun" charset="-122"/>
                <a:cs typeface="SimSun" charset="-122"/>
              </a:rPr>
              <a:t>零、操作系统的发展</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32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327" name="1.2.6.1 单道批处理系统的特点"/>
          <p:cNvSpPr/>
          <p:nvPr/>
        </p:nvSpPr>
        <p:spPr>
          <a:xfrm>
            <a:off x="199321" y="114119"/>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1.2.6.1 单道批处理系统的特点</a:t>
            </a:r>
          </a:p>
        </p:txBody>
      </p:sp>
      <p:sp>
        <p:nvSpPr>
          <p:cNvPr id="328"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329" name="线条"/>
          <p:cNvSpPr/>
          <p:nvPr/>
        </p:nvSpPr>
        <p:spPr>
          <a:xfrm>
            <a:off x="3280704" y="6762573"/>
            <a:ext cx="17822593"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30" name="线条"/>
          <p:cNvSpPr/>
          <p:nvPr/>
        </p:nvSpPr>
        <p:spPr>
          <a:xfrm flipV="1">
            <a:off x="6765221"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31" name="线条"/>
          <p:cNvSpPr/>
          <p:nvPr/>
        </p:nvSpPr>
        <p:spPr>
          <a:xfrm flipV="1">
            <a:off x="10355253"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32" name="线条"/>
          <p:cNvSpPr/>
          <p:nvPr/>
        </p:nvSpPr>
        <p:spPr>
          <a:xfrm flipV="1">
            <a:off x="13945283" y="6394273"/>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33" name="线条"/>
          <p:cNvSpPr/>
          <p:nvPr/>
        </p:nvSpPr>
        <p:spPr>
          <a:xfrm flipV="1">
            <a:off x="17535315"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34" name="单道…"/>
          <p:cNvSpPr/>
          <p:nvPr/>
        </p:nvSpPr>
        <p:spPr>
          <a:xfrm>
            <a:off x="5260638" y="7571120"/>
            <a:ext cx="3009167" cy="1941218"/>
          </a:xfrm>
          <a:prstGeom prst="roundRect">
            <a:avLst>
              <a:gd name="adj" fmla="val 9813"/>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单道</a:t>
            </a:r>
          </a:p>
          <a:p>
            <a:pPr>
              <a:defRPr sz="4500">
                <a:solidFill>
                  <a:srgbClr val="FFFFFF"/>
                </a:solidFill>
              </a:defRPr>
            </a:pPr>
            <a:r>
              <a:t>批处理系统</a:t>
            </a:r>
          </a:p>
        </p:txBody>
      </p:sp>
      <p:sp>
        <p:nvSpPr>
          <p:cNvPr id="335" name="多道…"/>
          <p:cNvSpPr/>
          <p:nvPr/>
        </p:nvSpPr>
        <p:spPr>
          <a:xfrm>
            <a:off x="8850669" y="4079764"/>
            <a:ext cx="3009167" cy="1874263"/>
          </a:xfrm>
          <a:prstGeom prst="roundRect">
            <a:avLst>
              <a:gd name="adj" fmla="val 10164"/>
            </a:avLst>
          </a:prstGeom>
          <a:blipFill>
            <a:blip r:embed="rId4">
              <a:alphaModFix amt="20128"/>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多道</a:t>
            </a:r>
          </a:p>
          <a:p>
            <a:pPr>
              <a:defRPr sz="4500">
                <a:solidFill>
                  <a:srgbClr val="FFFFFF"/>
                </a:solidFill>
              </a:defRPr>
            </a:pPr>
            <a:r>
              <a:t>批处理系统</a:t>
            </a:r>
          </a:p>
        </p:txBody>
      </p:sp>
      <p:sp>
        <p:nvSpPr>
          <p:cNvPr id="336" name="分时…"/>
          <p:cNvSpPr/>
          <p:nvPr/>
        </p:nvSpPr>
        <p:spPr>
          <a:xfrm>
            <a:off x="12440701" y="7634486"/>
            <a:ext cx="3009167" cy="1814485"/>
          </a:xfrm>
          <a:prstGeom prst="roundRect">
            <a:avLst>
              <a:gd name="adj" fmla="val 10499"/>
            </a:avLst>
          </a:prstGeom>
          <a:blipFill>
            <a:blip r:embed="rId4">
              <a:alphaModFix amt="20128"/>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分时</a:t>
            </a:r>
          </a:p>
          <a:p>
            <a:pPr>
              <a:defRPr sz="4500">
                <a:solidFill>
                  <a:srgbClr val="FFFFFF"/>
                </a:solidFill>
              </a:defRPr>
            </a:pPr>
            <a:r>
              <a:t>操作系统</a:t>
            </a:r>
          </a:p>
        </p:txBody>
      </p:sp>
      <p:sp>
        <p:nvSpPr>
          <p:cNvPr id="337" name="实时…"/>
          <p:cNvSpPr/>
          <p:nvPr/>
        </p:nvSpPr>
        <p:spPr>
          <a:xfrm>
            <a:off x="16030733" y="4076176"/>
            <a:ext cx="3009166" cy="1814485"/>
          </a:xfrm>
          <a:prstGeom prst="roundRect">
            <a:avLst>
              <a:gd name="adj" fmla="val 10499"/>
            </a:avLst>
          </a:prstGeom>
          <a:blipFill>
            <a:blip r:embed="rId4">
              <a:alphaModFix amt="20128"/>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实时</a:t>
            </a:r>
          </a:p>
          <a:p>
            <a:pPr>
              <a:defRPr sz="4500">
                <a:solidFill>
                  <a:srgbClr val="FFFFFF"/>
                </a:solidFill>
              </a:defRPr>
            </a:pPr>
            <a:r>
              <a:t>操作系统</a:t>
            </a:r>
          </a:p>
        </p:txBody>
      </p:sp>
      <p:pic>
        <p:nvPicPr>
          <p:cNvPr id="338" name="屏幕快照 2019-02-25 下午3.52.00.png" descr="屏幕快照 2019-02-25 下午3.52.00.png"/>
          <p:cNvPicPr>
            <a:picLocks noChangeAspect="1"/>
          </p:cNvPicPr>
          <p:nvPr/>
        </p:nvPicPr>
        <p:blipFill>
          <a:blip r:embed="rId5">
            <a:extLst/>
          </a:blip>
          <a:stretch>
            <a:fillRect/>
          </a:stretch>
        </p:blipFill>
        <p:spPr>
          <a:xfrm>
            <a:off x="19725282" y="708861"/>
            <a:ext cx="4274543" cy="2152114"/>
          </a:xfrm>
          <a:prstGeom prst="rect">
            <a:avLst/>
          </a:prstGeom>
          <a:ln w="12700">
            <a:miter lim="400000"/>
          </a:ln>
        </p:spPr>
      </p:pic>
      <p:pic>
        <p:nvPicPr>
          <p:cNvPr id="339" name="屏幕快照 2019-02-26 下午6.08.48.png" descr="屏幕快照 2019-02-26 下午6.08.48.png"/>
          <p:cNvPicPr>
            <a:picLocks noChangeAspect="1"/>
          </p:cNvPicPr>
          <p:nvPr/>
        </p:nvPicPr>
        <p:blipFill>
          <a:blip r:embed="rId6">
            <a:extLst/>
          </a:blip>
          <a:stretch>
            <a:fillRect/>
          </a:stretch>
        </p:blipFill>
        <p:spPr>
          <a:xfrm>
            <a:off x="18452838" y="10630288"/>
            <a:ext cx="5309881" cy="2191663"/>
          </a:xfrm>
          <a:prstGeom prst="rect">
            <a:avLst/>
          </a:prstGeom>
          <a:ln w="12700">
            <a:miter lim="400000"/>
          </a:ln>
        </p:spPr>
      </p:pic>
      <p:pic>
        <p:nvPicPr>
          <p:cNvPr id="340" name="屏幕快照 2019-02-26 下午6.08.48.png" descr="屏幕快照 2019-02-26 下午6.08.48.png"/>
          <p:cNvPicPr>
            <a:picLocks noChangeAspect="1"/>
          </p:cNvPicPr>
          <p:nvPr/>
        </p:nvPicPr>
        <p:blipFill>
          <a:blip r:embed="rId6">
            <a:extLst/>
          </a:blip>
          <a:stretch>
            <a:fillRect/>
          </a:stretch>
        </p:blipFill>
        <p:spPr>
          <a:xfrm>
            <a:off x="474352" y="2278073"/>
            <a:ext cx="5309882" cy="2191663"/>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345"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346"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347" name="单道…"/>
          <p:cNvSpPr/>
          <p:nvPr/>
        </p:nvSpPr>
        <p:spPr>
          <a:xfrm>
            <a:off x="1392913" y="3020413"/>
            <a:ext cx="3009167" cy="1941219"/>
          </a:xfrm>
          <a:prstGeom prst="roundRect">
            <a:avLst>
              <a:gd name="adj" fmla="val 9813"/>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单道</a:t>
            </a:r>
          </a:p>
          <a:p>
            <a:pPr>
              <a:defRPr sz="4500">
                <a:solidFill>
                  <a:srgbClr val="FFFFFF"/>
                </a:solidFill>
              </a:defRPr>
            </a:pPr>
            <a:r>
              <a:t>批处理系统</a:t>
            </a:r>
          </a:p>
        </p:txBody>
      </p:sp>
      <p:sp>
        <p:nvSpPr>
          <p:cNvPr id="348" name="单道批处理系统内存中只有一道作业"/>
          <p:cNvSpPr/>
          <p:nvPr/>
        </p:nvSpPr>
        <p:spPr>
          <a:xfrm>
            <a:off x="4897522" y="3514772"/>
            <a:ext cx="98679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单道批处理系统</a:t>
            </a:r>
            <a:r>
              <a:rPr b="1">
                <a:solidFill>
                  <a:schemeClr val="accent5"/>
                </a:solidFill>
                <a:latin typeface="Helvetica"/>
                <a:ea typeface="Helvetica"/>
                <a:cs typeface="Helvetica"/>
                <a:sym typeface="Helvetica"/>
              </a:rPr>
              <a:t>内存中只有一道作业</a:t>
            </a:r>
          </a:p>
        </p:txBody>
      </p:sp>
      <p:pic>
        <p:nvPicPr>
          <p:cNvPr id="350" name="pasted-image.png" descr="pasted-image.png"/>
          <p:cNvPicPr>
            <a:picLocks noChangeAspect="1"/>
          </p:cNvPicPr>
          <p:nvPr/>
        </p:nvPicPr>
        <p:blipFill>
          <a:blip r:embed="rId5">
            <a:extLst/>
          </a:blip>
          <a:srcRect t="16287"/>
          <a:stretch>
            <a:fillRect/>
          </a:stretch>
        </p:blipFill>
        <p:spPr>
          <a:xfrm>
            <a:off x="4055268" y="5652065"/>
            <a:ext cx="16273551" cy="5236589"/>
          </a:xfrm>
          <a:prstGeom prst="rect">
            <a:avLst/>
          </a:prstGeom>
          <a:ln w="12700">
            <a:miter lim="400000"/>
          </a:ln>
        </p:spPr>
      </p:pic>
      <p:pic>
        <p:nvPicPr>
          <p:cNvPr id="351" name="屏幕快照 2019-02-25 下午3.52.00.png" descr="屏幕快照 2019-02-25 下午3.52.00.png"/>
          <p:cNvPicPr>
            <a:picLocks noChangeAspect="1"/>
          </p:cNvPicPr>
          <p:nvPr/>
        </p:nvPicPr>
        <p:blipFill>
          <a:blip r:embed="rId6">
            <a:extLst/>
          </a:blip>
          <a:stretch>
            <a:fillRect/>
          </a:stretch>
        </p:blipFill>
        <p:spPr>
          <a:xfrm>
            <a:off x="19725282" y="708861"/>
            <a:ext cx="4274543" cy="2152114"/>
          </a:xfrm>
          <a:prstGeom prst="rect">
            <a:avLst/>
          </a:prstGeom>
          <a:ln w="12700">
            <a:miter lim="400000"/>
          </a:ln>
        </p:spPr>
      </p:pic>
      <p:sp>
        <p:nvSpPr>
          <p:cNvPr id="10" name="1.2.6.1 单道批处理系统的特点"/>
          <p:cNvSpPr/>
          <p:nvPr/>
        </p:nvSpPr>
        <p:spPr>
          <a:xfrm>
            <a:off x="199321" y="114119"/>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1.2.6.1 单道批处理系统的特点</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35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357"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358" name="单道…"/>
          <p:cNvSpPr/>
          <p:nvPr/>
        </p:nvSpPr>
        <p:spPr>
          <a:xfrm>
            <a:off x="1392913" y="3020413"/>
            <a:ext cx="3009167" cy="1941219"/>
          </a:xfrm>
          <a:prstGeom prst="roundRect">
            <a:avLst>
              <a:gd name="adj" fmla="val 9813"/>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单道</a:t>
            </a:r>
          </a:p>
          <a:p>
            <a:pPr>
              <a:defRPr sz="4500">
                <a:solidFill>
                  <a:srgbClr val="FFFFFF"/>
                </a:solidFill>
              </a:defRPr>
            </a:pPr>
            <a:r>
              <a:t>批处理系统</a:t>
            </a:r>
          </a:p>
        </p:txBody>
      </p:sp>
      <p:sp>
        <p:nvSpPr>
          <p:cNvPr id="359" name="特点：自动性、顺序性、单道性"/>
          <p:cNvSpPr/>
          <p:nvPr/>
        </p:nvSpPr>
        <p:spPr>
          <a:xfrm>
            <a:off x="5044751" y="3514772"/>
            <a:ext cx="86487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特点：</a:t>
            </a:r>
            <a:r>
              <a:rPr b="1">
                <a:solidFill>
                  <a:schemeClr val="accent5"/>
                </a:solidFill>
                <a:latin typeface="Helvetica"/>
                <a:ea typeface="Helvetica"/>
                <a:cs typeface="Helvetica"/>
                <a:sym typeface="Helvetica"/>
              </a:rPr>
              <a:t>自动性</a:t>
            </a:r>
            <a:r>
              <a:t>、</a:t>
            </a:r>
            <a:r>
              <a:rPr b="1">
                <a:solidFill>
                  <a:schemeClr val="accent5"/>
                </a:solidFill>
                <a:latin typeface="Helvetica"/>
                <a:ea typeface="Helvetica"/>
                <a:cs typeface="Helvetica"/>
                <a:sym typeface="Helvetica"/>
              </a:rPr>
              <a:t>顺序性</a:t>
            </a:r>
            <a:r>
              <a:t>、</a:t>
            </a:r>
            <a:r>
              <a:rPr b="1">
                <a:solidFill>
                  <a:schemeClr val="accent5"/>
                </a:solidFill>
                <a:latin typeface="Helvetica"/>
                <a:ea typeface="Helvetica"/>
                <a:cs typeface="Helvetica"/>
                <a:sym typeface="Helvetica"/>
              </a:rPr>
              <a:t>单道性</a:t>
            </a:r>
          </a:p>
        </p:txBody>
      </p:sp>
      <p:pic>
        <p:nvPicPr>
          <p:cNvPr id="361" name="pasted-image.png" descr="pasted-image.png"/>
          <p:cNvPicPr>
            <a:picLocks noChangeAspect="1"/>
          </p:cNvPicPr>
          <p:nvPr/>
        </p:nvPicPr>
        <p:blipFill>
          <a:blip r:embed="rId5">
            <a:extLst/>
          </a:blip>
          <a:srcRect t="16287"/>
          <a:stretch>
            <a:fillRect/>
          </a:stretch>
        </p:blipFill>
        <p:spPr>
          <a:xfrm>
            <a:off x="4055268" y="5652065"/>
            <a:ext cx="16273551" cy="5236589"/>
          </a:xfrm>
          <a:prstGeom prst="rect">
            <a:avLst/>
          </a:prstGeom>
          <a:ln w="12700">
            <a:miter lim="400000"/>
          </a:ln>
        </p:spPr>
      </p:pic>
      <p:pic>
        <p:nvPicPr>
          <p:cNvPr id="362" name="屏幕快照 2019-02-25 下午3.52.00.png" descr="屏幕快照 2019-02-25 下午3.52.00.png"/>
          <p:cNvPicPr>
            <a:picLocks noChangeAspect="1"/>
          </p:cNvPicPr>
          <p:nvPr/>
        </p:nvPicPr>
        <p:blipFill>
          <a:blip r:embed="rId6">
            <a:extLst/>
          </a:blip>
          <a:stretch>
            <a:fillRect/>
          </a:stretch>
        </p:blipFill>
        <p:spPr>
          <a:xfrm>
            <a:off x="19725282" y="708861"/>
            <a:ext cx="4274543" cy="2152114"/>
          </a:xfrm>
          <a:prstGeom prst="rect">
            <a:avLst/>
          </a:prstGeom>
          <a:ln w="12700">
            <a:miter lim="400000"/>
          </a:ln>
        </p:spPr>
      </p:pic>
      <p:sp>
        <p:nvSpPr>
          <p:cNvPr id="363" name="选择题"/>
          <p:cNvSpPr/>
          <p:nvPr/>
        </p:nvSpPr>
        <p:spPr>
          <a:xfrm>
            <a:off x="14336123" y="3622722"/>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364" name="填空题"/>
          <p:cNvSpPr/>
          <p:nvPr/>
        </p:nvSpPr>
        <p:spPr>
          <a:xfrm>
            <a:off x="15944702" y="3622722"/>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2" name="1.2.6.1 单道批处理系统的特点"/>
          <p:cNvSpPr/>
          <p:nvPr/>
        </p:nvSpPr>
        <p:spPr>
          <a:xfrm>
            <a:off x="199321" y="114119"/>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1.2.6.1 单道批处理系统的特点</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369"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370" name="单道…"/>
          <p:cNvSpPr/>
          <p:nvPr/>
        </p:nvSpPr>
        <p:spPr>
          <a:xfrm>
            <a:off x="1392913" y="3020413"/>
            <a:ext cx="3009167" cy="1941219"/>
          </a:xfrm>
          <a:prstGeom prst="roundRect">
            <a:avLst>
              <a:gd name="adj" fmla="val 9813"/>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单道</a:t>
            </a:r>
          </a:p>
          <a:p>
            <a:pPr>
              <a:defRPr sz="4500">
                <a:solidFill>
                  <a:srgbClr val="FFFFFF"/>
                </a:solidFill>
              </a:defRPr>
            </a:pPr>
            <a:r>
              <a:t>批处理系统</a:t>
            </a:r>
          </a:p>
        </p:txBody>
      </p:sp>
      <p:pic>
        <p:nvPicPr>
          <p:cNvPr id="372" name="pasted-image.png" descr="pasted-image.png"/>
          <p:cNvPicPr>
            <a:picLocks noChangeAspect="1"/>
          </p:cNvPicPr>
          <p:nvPr/>
        </p:nvPicPr>
        <p:blipFill>
          <a:blip r:embed="rId5">
            <a:extLst/>
          </a:blip>
          <a:stretch>
            <a:fillRect/>
          </a:stretch>
        </p:blipFill>
        <p:spPr>
          <a:xfrm>
            <a:off x="4464599" y="5506054"/>
            <a:ext cx="15454802" cy="3908454"/>
          </a:xfrm>
          <a:prstGeom prst="rect">
            <a:avLst/>
          </a:prstGeom>
          <a:ln w="12700">
            <a:miter lim="400000"/>
          </a:ln>
        </p:spPr>
      </p:pic>
      <p:pic>
        <p:nvPicPr>
          <p:cNvPr id="373" name="屏幕快照 2019-02-25 下午3.52.00.png" descr="屏幕快照 2019-02-25 下午3.52.00.png"/>
          <p:cNvPicPr>
            <a:picLocks noChangeAspect="1"/>
          </p:cNvPicPr>
          <p:nvPr/>
        </p:nvPicPr>
        <p:blipFill>
          <a:blip r:embed="rId6">
            <a:extLst/>
          </a:blip>
          <a:stretch>
            <a:fillRect/>
          </a:stretch>
        </p:blipFill>
        <p:spPr>
          <a:xfrm>
            <a:off x="19725282" y="708861"/>
            <a:ext cx="4274543" cy="2152114"/>
          </a:xfrm>
          <a:prstGeom prst="rect">
            <a:avLst/>
          </a:prstGeom>
          <a:ln w="12700">
            <a:miter lim="400000"/>
          </a:ln>
        </p:spPr>
      </p:pic>
      <p:sp>
        <p:nvSpPr>
          <p:cNvPr id="374" name="选择题"/>
          <p:cNvSpPr/>
          <p:nvPr/>
        </p:nvSpPr>
        <p:spPr>
          <a:xfrm>
            <a:off x="19227524" y="4255441"/>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375" name="简答题"/>
          <p:cNvSpPr/>
          <p:nvPr/>
        </p:nvSpPr>
        <p:spPr>
          <a:xfrm>
            <a:off x="20836103" y="4255441"/>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0" name="1.2.6.1 单道批处理系统的特点"/>
          <p:cNvSpPr/>
          <p:nvPr/>
        </p:nvSpPr>
        <p:spPr>
          <a:xfrm>
            <a:off x="199321" y="114119"/>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1.2.6.1 单道批处理系统的特点</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课…"/>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课</a:t>
            </a:r>
          </a:p>
          <a:p>
            <a:pPr defTabSz="821531">
              <a:defRPr sz="13600">
                <a:solidFill>
                  <a:schemeClr val="accent4">
                    <a:satOff val="1488"/>
                    <a:lumOff val="-7242"/>
                  </a:schemeClr>
                </a:solidFill>
                <a:latin typeface="Hannotate SC Bold"/>
                <a:ea typeface="Hannotate SC Bold"/>
                <a:cs typeface="Hannotate SC Bold"/>
                <a:sym typeface="Hannotate SC Bold"/>
              </a:defRPr>
            </a:pPr>
            <a:r>
              <a:t>程</a:t>
            </a:r>
          </a:p>
          <a:p>
            <a:pPr defTabSz="821531">
              <a:defRPr sz="13600">
                <a:solidFill>
                  <a:schemeClr val="accent4">
                    <a:satOff val="1488"/>
                    <a:lumOff val="-7242"/>
                  </a:schemeClr>
                </a:solidFill>
                <a:latin typeface="Hannotate SC Bold"/>
                <a:ea typeface="Hannotate SC Bold"/>
                <a:cs typeface="Hannotate SC Bold"/>
                <a:sym typeface="Hannotate SC Bold"/>
              </a:defRPr>
            </a:pPr>
            <a:r>
              <a:t>安</a:t>
            </a:r>
          </a:p>
          <a:p>
            <a:pPr defTabSz="821531">
              <a:defRPr sz="13600">
                <a:solidFill>
                  <a:schemeClr val="accent4">
                    <a:satOff val="1488"/>
                    <a:lumOff val="-7242"/>
                  </a:schemeClr>
                </a:solidFill>
                <a:latin typeface="Hannotate SC Bold"/>
                <a:ea typeface="Hannotate SC Bold"/>
                <a:cs typeface="Hannotate SC Bold"/>
                <a:sym typeface="Hannotate SC Bold"/>
              </a:defRPr>
            </a:pPr>
            <a:r>
              <a:t>排</a:t>
            </a:r>
          </a:p>
        </p:txBody>
      </p:sp>
      <p:graphicFrame>
        <p:nvGraphicFramePr>
          <p:cNvPr id="56" name="表格"/>
          <p:cNvGraphicFramePr/>
          <p:nvPr>
            <p:extLst>
              <p:ext uri="{D42A27DB-BD31-4B8C-83A1-F6EECF244321}">
                <p14:modId xmlns:p14="http://schemas.microsoft.com/office/powerpoint/2010/main" val="341033009"/>
              </p:ext>
            </p:extLst>
          </p:nvPr>
        </p:nvGraphicFramePr>
        <p:xfrm>
          <a:off x="12614561" y="1960562"/>
          <a:ext cx="10109876" cy="9794868"/>
        </p:xfrm>
        <a:graphic>
          <a:graphicData uri="http://schemas.openxmlformats.org/drawingml/2006/table">
            <a:tbl>
              <a:tblPr bandRow="1">
                <a:tableStyleId>{4C3C2611-4C71-4FC5-86AE-919BDF0F9419}</a:tableStyleId>
              </a:tblPr>
              <a:tblGrid>
                <a:gridCol w="2894206"/>
                <a:gridCol w="3851292"/>
                <a:gridCol w="3364378"/>
              </a:tblGrid>
              <a:tr h="816239">
                <a:tc>
                  <a:txBody>
                    <a:bodyPr/>
                    <a:lstStyle/>
                    <a:p>
                      <a:pPr defTabSz="914400">
                        <a:defRPr sz="1800"/>
                      </a:pPr>
                      <a:r>
                        <a:rPr sz="4200">
                          <a:latin typeface="Hannotate SC Regular"/>
                          <a:ea typeface="Hannotate SC Regular"/>
                          <a:cs typeface="Hannotate SC Regular"/>
                          <a:sym typeface="Hannotate SC Regular"/>
                        </a:rPr>
                        <a:t>精讲1</a:t>
                      </a:r>
                    </a:p>
                  </a:txBody>
                  <a:tcPr marL="50800" marR="50800" marT="50800" marB="50800" anchor="ctr" horzOverflow="overflow">
                    <a:lnL w="25400">
                      <a:solidFill>
                        <a:srgbClr val="000000"/>
                      </a:solidFill>
                      <a:miter lim="400000"/>
                    </a:lnL>
                    <a:lnR w="25400">
                      <a:solidFill>
                        <a:srgbClr val="3797C6"/>
                      </a:solidFill>
                      <a:miter lim="400000"/>
                    </a:lnR>
                    <a:lnT w="25400">
                      <a:solidFill>
                        <a:srgbClr val="000000"/>
                      </a:solidFill>
                      <a:miter lim="400000"/>
                    </a:lnT>
                    <a:lnB w="25400">
                      <a:solidFill>
                        <a:srgbClr val="3797C6"/>
                      </a:solidFill>
                      <a:miter lim="400000"/>
                    </a:lnB>
                    <a:solidFill>
                      <a:srgbClr val="FFFB00"/>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2.24</a:t>
                      </a:r>
                      <a:r>
                        <a:rPr sz="4200" dirty="0" smtClean="0">
                          <a:latin typeface="Hannotate SC Regular"/>
                          <a:ea typeface="Hannotate SC Regular"/>
                          <a:cs typeface="Hannotate SC Regular"/>
                          <a:sym typeface="Hannotate SC Regular"/>
                        </a:rPr>
                        <a:t> 周</a:t>
                      </a:r>
                      <a:r>
                        <a:rPr lang="zh-CN" altLang="en-US" sz="4200" dirty="0" smtClean="0">
                          <a:latin typeface="Hannotate SC Regular"/>
                          <a:ea typeface="Hannotate SC Regular"/>
                          <a:cs typeface="Hannotate SC Regular"/>
                          <a:sym typeface="Hannotate SC Regular"/>
                        </a:rPr>
                        <a:t>一</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000000"/>
                      </a:solidFill>
                      <a:miter lim="400000"/>
                    </a:lnT>
                    <a:lnB w="25400">
                      <a:solidFill>
                        <a:srgbClr val="3797C6"/>
                      </a:solidFill>
                      <a:miter lim="400000"/>
                    </a:lnB>
                    <a:solidFill>
                      <a:srgbClr val="FFFB00"/>
                    </a:solidFill>
                  </a:tcPr>
                </a:tc>
                <a:tc rowSpan="12">
                  <a:txBody>
                    <a:bodyPr/>
                    <a:lstStyle/>
                    <a:p>
                      <a:pPr defTabSz="914400">
                        <a:defRPr sz="4200">
                          <a:latin typeface="Hannotate SC Regular"/>
                          <a:ea typeface="Hannotate SC Regular"/>
                          <a:cs typeface="Hannotate SC Regular"/>
                          <a:sym typeface="Hannotate SC Regular"/>
                        </a:defRPr>
                      </a:pPr>
                      <a:r>
                        <a:t>19:30-21:30</a:t>
                      </a:r>
                    </a:p>
                    <a:p>
                      <a:pPr defTabSz="914400">
                        <a:defRPr sz="4200">
                          <a:latin typeface="Hannotate SC Regular"/>
                          <a:ea typeface="Hannotate SC Regular"/>
                          <a:cs typeface="Hannotate SC Regular"/>
                          <a:sym typeface="Hannotate SC Regular"/>
                        </a:defRPr>
                      </a:pPr>
                      <a:r>
                        <a:t>（2小时）</a:t>
                      </a:r>
                    </a:p>
                    <a:p>
                      <a:pPr defTabSz="914400">
                        <a:defRPr sz="4200">
                          <a:latin typeface="Hannotate SC Regular"/>
                          <a:ea typeface="Hannotate SC Regular"/>
                          <a:cs typeface="Hannotate SC Regular"/>
                          <a:sym typeface="Hannotate SC Regular"/>
                        </a:defRPr>
                      </a:pPr>
                      <a:r>
                        <a:t>19:15开始课前主播</a:t>
                      </a:r>
                    </a:p>
                    <a:p>
                      <a:pPr defTabSz="914400">
                        <a:defRPr sz="4200">
                          <a:latin typeface="Hannotate SC Regular"/>
                          <a:ea typeface="Hannotate SC Regular"/>
                          <a:cs typeface="Hannotate SC Regular"/>
                          <a:sym typeface="Hannotate SC Regular"/>
                        </a:defRPr>
                      </a:pPr>
                      <a:endParaRPr/>
                    </a:p>
                    <a:p>
                      <a:pPr defTabSz="914400">
                        <a:defRPr sz="4200">
                          <a:solidFill>
                            <a:schemeClr val="accent5"/>
                          </a:solidFill>
                          <a:latin typeface="Hannotate SC Regular"/>
                          <a:ea typeface="Hannotate SC Regular"/>
                          <a:cs typeface="Hannotate SC Regular"/>
                          <a:sym typeface="Hannotate SC Regular"/>
                        </a:defRPr>
                      </a:pPr>
                      <a:r>
                        <a:t>不要迟到早退中途不要离开</a:t>
                      </a:r>
                    </a:p>
                  </a:txBody>
                  <a:tcPr marL="50800" marR="50800" marT="50800" marB="50800" anchor="ctr" horzOverflow="overflow">
                    <a:lnL w="25400">
                      <a:solidFill>
                        <a:srgbClr val="3797C6"/>
                      </a:solidFill>
                      <a:miter lim="400000"/>
                    </a:lnL>
                    <a:lnR w="25400">
                      <a:solidFill>
                        <a:srgbClr val="000000"/>
                      </a:solidFill>
                      <a:miter lim="400000"/>
                    </a:lnR>
                    <a:lnT w="25400">
                      <a:solidFill>
                        <a:srgbClr val="000000"/>
                      </a:solidFill>
                      <a:miter lim="400000"/>
                    </a:lnT>
                    <a:lnB w="25400">
                      <a:solidFill>
                        <a:srgbClr val="3797C6"/>
                      </a:solidFill>
                      <a:miter lim="400000"/>
                    </a:lnB>
                  </a:tcPr>
                </a:tc>
              </a:tr>
              <a:tr h="816239">
                <a:tc>
                  <a:txBody>
                    <a:bodyPr/>
                    <a:lstStyle/>
                    <a:p>
                      <a:pPr defTabSz="914400">
                        <a:defRPr sz="1800"/>
                      </a:pPr>
                      <a:r>
                        <a:rPr sz="4200">
                          <a:latin typeface="Hannotate SC Regular"/>
                          <a:ea typeface="Hannotate SC Regular"/>
                          <a:cs typeface="Hannotate SC Regular"/>
                          <a:sym typeface="Hannotate SC Regular"/>
                        </a:rPr>
                        <a:t>精讲2</a:t>
                      </a:r>
                    </a:p>
                  </a:txBody>
                  <a:tcPr marL="50800" marR="50800" marT="50800" marB="50800" anchor="ctr" horzOverflow="overflow">
                    <a:lnL w="25400">
                      <a:solidFill>
                        <a:srgbClr val="000000"/>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FB00"/>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2.26</a:t>
                      </a:r>
                      <a:r>
                        <a:rPr sz="4200" dirty="0" smtClean="0">
                          <a:latin typeface="Hannotate SC Regular"/>
                          <a:ea typeface="Hannotate SC Regular"/>
                          <a:cs typeface="Hannotate SC Regular"/>
                          <a:sym typeface="Hannotate SC Regular"/>
                        </a:rPr>
                        <a:t>周</a:t>
                      </a:r>
                      <a:r>
                        <a:rPr lang="zh-CN" altLang="en-US" sz="4200" dirty="0" smtClean="0">
                          <a:latin typeface="Hannotate SC Regular"/>
                          <a:ea typeface="Hannotate SC Regular"/>
                          <a:cs typeface="Hannotate SC Regular"/>
                          <a:sym typeface="Hannotate SC Regular"/>
                        </a:rPr>
                        <a:t>三</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FB00"/>
                    </a:solidFill>
                  </a:tcPr>
                </a:tc>
                <a:tc vMerge="1">
                  <a:txBody>
                    <a:bodyPr/>
                    <a:lstStyle/>
                    <a:p>
                      <a:endParaRPr lang="zh-CN"/>
                    </a:p>
                  </a:txBody>
                  <a:tcPr/>
                </a:tc>
              </a:tr>
              <a:tr h="816239">
                <a:tc>
                  <a:txBody>
                    <a:bodyPr/>
                    <a:lstStyle/>
                    <a:p>
                      <a:pPr defTabSz="914400">
                        <a:defRPr sz="1800"/>
                      </a:pPr>
                      <a:r>
                        <a:rPr sz="4200">
                          <a:latin typeface="Hannotate SC Regular"/>
                          <a:ea typeface="Hannotate SC Regular"/>
                          <a:cs typeface="Hannotate SC Regular"/>
                          <a:sym typeface="Hannotate SC Regular"/>
                        </a:rPr>
                        <a:t>精讲3</a:t>
                      </a:r>
                    </a:p>
                  </a:txBody>
                  <a:tcPr marL="50800" marR="50800" marT="50800" marB="50800" anchor="ctr" horzOverflow="overflow">
                    <a:lnL w="25400">
                      <a:solidFill>
                        <a:srgbClr val="000000"/>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FB00"/>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2.28</a:t>
                      </a:r>
                      <a:r>
                        <a:rPr sz="4200" dirty="0" smtClean="0">
                          <a:latin typeface="Hannotate SC Regular"/>
                          <a:ea typeface="Hannotate SC Regular"/>
                          <a:cs typeface="Hannotate SC Regular"/>
                          <a:sym typeface="Hannotate SC Regular"/>
                        </a:rPr>
                        <a:t> 周</a:t>
                      </a:r>
                      <a:r>
                        <a:rPr lang="zh-CN" altLang="en-US" sz="4200" dirty="0" smtClean="0">
                          <a:latin typeface="Hannotate SC Regular"/>
                          <a:ea typeface="Hannotate SC Regular"/>
                          <a:cs typeface="Hannotate SC Regular"/>
                          <a:sym typeface="Hannotate SC Regular"/>
                        </a:rPr>
                        <a:t>五</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FB00"/>
                    </a:solidFill>
                  </a:tcPr>
                </a:tc>
                <a:tc vMerge="1">
                  <a:txBody>
                    <a:bodyPr/>
                    <a:lstStyle/>
                    <a:p>
                      <a:endParaRPr lang="zh-CN"/>
                    </a:p>
                  </a:txBody>
                  <a:tcPr/>
                </a:tc>
              </a:tr>
              <a:tr h="816239">
                <a:tc>
                  <a:txBody>
                    <a:bodyPr/>
                    <a:lstStyle/>
                    <a:p>
                      <a:pPr defTabSz="914400">
                        <a:defRPr sz="1800"/>
                      </a:pPr>
                      <a:r>
                        <a:rPr sz="4200">
                          <a:latin typeface="Hannotate SC Regular"/>
                          <a:ea typeface="Hannotate SC Regular"/>
                          <a:cs typeface="Hannotate SC Regular"/>
                          <a:sym typeface="Hannotate SC Regular"/>
                        </a:rPr>
                        <a:t>精讲4</a:t>
                      </a:r>
                    </a:p>
                  </a:txBody>
                  <a:tcPr marL="50800" marR="50800" marT="50800" marB="50800" anchor="ctr" horzOverflow="overflow">
                    <a:lnL w="25400">
                      <a:solidFill>
                        <a:srgbClr val="000000"/>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D479"/>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3.2</a:t>
                      </a:r>
                      <a:r>
                        <a:rPr sz="4200" dirty="0" smtClean="0">
                          <a:latin typeface="Hannotate SC Regular"/>
                          <a:ea typeface="Hannotate SC Regular"/>
                          <a:cs typeface="Hannotate SC Regular"/>
                          <a:sym typeface="Hannotate SC Regular"/>
                        </a:rPr>
                        <a:t> 周</a:t>
                      </a:r>
                      <a:r>
                        <a:rPr lang="zh-CN" altLang="en-US" sz="4200" dirty="0" smtClean="0">
                          <a:latin typeface="Hannotate SC Regular"/>
                          <a:ea typeface="Hannotate SC Regular"/>
                          <a:cs typeface="Hannotate SC Regular"/>
                          <a:sym typeface="Hannotate SC Regular"/>
                        </a:rPr>
                        <a:t>一</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D479"/>
                    </a:solidFill>
                  </a:tcPr>
                </a:tc>
                <a:tc vMerge="1">
                  <a:txBody>
                    <a:bodyPr/>
                    <a:lstStyle/>
                    <a:p>
                      <a:endParaRPr lang="zh-CN"/>
                    </a:p>
                  </a:txBody>
                  <a:tcPr/>
                </a:tc>
              </a:tr>
              <a:tr h="816239">
                <a:tc>
                  <a:txBody>
                    <a:bodyPr/>
                    <a:lstStyle/>
                    <a:p>
                      <a:pPr defTabSz="914400">
                        <a:defRPr sz="1800"/>
                      </a:pPr>
                      <a:r>
                        <a:rPr sz="4200">
                          <a:latin typeface="Hannotate SC Regular"/>
                          <a:ea typeface="Hannotate SC Regular"/>
                          <a:cs typeface="Hannotate SC Regular"/>
                          <a:sym typeface="Hannotate SC Regular"/>
                        </a:rPr>
                        <a:t>精讲5</a:t>
                      </a:r>
                    </a:p>
                  </a:txBody>
                  <a:tcPr marL="50800" marR="50800" marT="50800" marB="50800" anchor="ctr" horzOverflow="overflow">
                    <a:lnL w="25400">
                      <a:solidFill>
                        <a:srgbClr val="000000"/>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D479"/>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3.4</a:t>
                      </a:r>
                      <a:r>
                        <a:rPr sz="4200" dirty="0" smtClean="0">
                          <a:latin typeface="Hannotate SC Regular"/>
                          <a:ea typeface="Hannotate SC Regular"/>
                          <a:cs typeface="Hannotate SC Regular"/>
                          <a:sym typeface="Hannotate SC Regular"/>
                        </a:rPr>
                        <a:t> 周</a:t>
                      </a:r>
                      <a:r>
                        <a:rPr lang="zh-CN" altLang="en-US" sz="4200" dirty="0" smtClean="0">
                          <a:latin typeface="Hannotate SC Regular"/>
                          <a:ea typeface="Hannotate SC Regular"/>
                          <a:cs typeface="Hannotate SC Regular"/>
                          <a:sym typeface="Hannotate SC Regular"/>
                        </a:rPr>
                        <a:t>三</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D479"/>
                    </a:solidFill>
                  </a:tcPr>
                </a:tc>
                <a:tc vMerge="1">
                  <a:txBody>
                    <a:bodyPr/>
                    <a:lstStyle/>
                    <a:p>
                      <a:endParaRPr lang="zh-CN"/>
                    </a:p>
                  </a:txBody>
                  <a:tcPr/>
                </a:tc>
              </a:tr>
              <a:tr h="816239">
                <a:tc>
                  <a:txBody>
                    <a:bodyPr/>
                    <a:lstStyle/>
                    <a:p>
                      <a:pPr defTabSz="914400">
                        <a:defRPr sz="1800"/>
                      </a:pPr>
                      <a:r>
                        <a:rPr sz="4200">
                          <a:latin typeface="Hannotate SC Regular"/>
                          <a:ea typeface="Hannotate SC Regular"/>
                          <a:cs typeface="Hannotate SC Regular"/>
                          <a:sym typeface="Hannotate SC Regular"/>
                        </a:rPr>
                        <a:t>精讲6</a:t>
                      </a:r>
                    </a:p>
                  </a:txBody>
                  <a:tcPr marL="50800" marR="50800" marT="50800" marB="50800" anchor="ctr" horzOverflow="overflow">
                    <a:lnL w="25400">
                      <a:solidFill>
                        <a:srgbClr val="000000"/>
                      </a:solidFill>
                      <a:miter lim="400000"/>
                    </a:lnL>
                    <a:lnR w="25400">
                      <a:solidFill>
                        <a:srgbClr val="3797C6"/>
                      </a:solidFill>
                      <a:miter lim="400000"/>
                    </a:lnR>
                    <a:lnT w="25400">
                      <a:solidFill>
                        <a:srgbClr val="3797C6"/>
                      </a:solidFill>
                      <a:miter lim="400000"/>
                    </a:lnT>
                    <a:lnB w="25400">
                      <a:solidFill>
                        <a:srgbClr val="000000"/>
                      </a:solidFill>
                      <a:miter lim="400000"/>
                    </a:lnB>
                    <a:solidFill>
                      <a:srgbClr val="FFD479"/>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3.6</a:t>
                      </a:r>
                      <a:r>
                        <a:rPr sz="4200" dirty="0" smtClean="0">
                          <a:latin typeface="Hannotate SC Regular"/>
                          <a:ea typeface="Hannotate SC Regular"/>
                          <a:cs typeface="Hannotate SC Regular"/>
                          <a:sym typeface="Hannotate SC Regular"/>
                        </a:rPr>
                        <a:t> 周</a:t>
                      </a:r>
                      <a:r>
                        <a:rPr lang="zh-CN" altLang="en-US" sz="4200" dirty="0" smtClean="0">
                          <a:latin typeface="Hannotate SC Regular"/>
                          <a:ea typeface="Hannotate SC Regular"/>
                          <a:cs typeface="Hannotate SC Regular"/>
                          <a:sym typeface="Hannotate SC Regular"/>
                        </a:rPr>
                        <a:t>五</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3797C6"/>
                      </a:solidFill>
                      <a:miter lim="400000"/>
                    </a:lnT>
                    <a:lnB w="25400">
                      <a:solidFill>
                        <a:srgbClr val="000000"/>
                      </a:solidFill>
                      <a:miter lim="400000"/>
                    </a:lnB>
                    <a:solidFill>
                      <a:srgbClr val="FFD479"/>
                    </a:solidFill>
                  </a:tcPr>
                </a:tc>
                <a:tc vMerge="1">
                  <a:txBody>
                    <a:bodyPr/>
                    <a:lstStyle/>
                    <a:p>
                      <a:endParaRPr lang="zh-CN"/>
                    </a:p>
                  </a:txBody>
                  <a:tcPr/>
                </a:tc>
              </a:tr>
              <a:tr h="816239">
                <a:tc>
                  <a:txBody>
                    <a:bodyPr/>
                    <a:lstStyle/>
                    <a:p>
                      <a:pPr defTabSz="914400">
                        <a:defRPr sz="1800"/>
                      </a:pPr>
                      <a:r>
                        <a:rPr sz="4200">
                          <a:latin typeface="Hannotate SC Regular"/>
                          <a:ea typeface="Hannotate SC Regular"/>
                          <a:cs typeface="Hannotate SC Regular"/>
                          <a:sym typeface="Hannotate SC Regular"/>
                        </a:rPr>
                        <a:t>精讲7</a:t>
                      </a:r>
                    </a:p>
                  </a:txBody>
                  <a:tcPr marL="50800" marR="50800" marT="50800" marB="50800" anchor="ctr" horzOverflow="overflow">
                    <a:lnL w="25400">
                      <a:solidFill>
                        <a:srgbClr val="000000"/>
                      </a:solidFill>
                      <a:miter lim="400000"/>
                    </a:lnL>
                    <a:lnR w="25400">
                      <a:solidFill>
                        <a:srgbClr val="3797C6"/>
                      </a:solidFill>
                      <a:miter lim="400000"/>
                    </a:lnR>
                    <a:lnT w="25400">
                      <a:solidFill>
                        <a:srgbClr val="000000"/>
                      </a:solidFill>
                      <a:miter lim="400000"/>
                    </a:lnT>
                    <a:lnB w="25400">
                      <a:solidFill>
                        <a:srgbClr val="000000"/>
                      </a:solidFill>
                      <a:miter lim="400000"/>
                    </a:lnB>
                    <a:solidFill>
                      <a:srgbClr val="FFFB00"/>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3.9</a:t>
                      </a:r>
                      <a:r>
                        <a:rPr sz="4200" dirty="0" smtClean="0">
                          <a:latin typeface="Hannotate SC Regular"/>
                          <a:ea typeface="Hannotate SC Regular"/>
                          <a:cs typeface="Hannotate SC Regular"/>
                          <a:sym typeface="Hannotate SC Regular"/>
                        </a:rPr>
                        <a:t> 周</a:t>
                      </a:r>
                      <a:r>
                        <a:rPr lang="zh-CN" altLang="en-US" sz="4200" dirty="0" smtClean="0">
                          <a:latin typeface="Hannotate SC Regular"/>
                          <a:ea typeface="Hannotate SC Regular"/>
                          <a:cs typeface="Hannotate SC Regular"/>
                          <a:sym typeface="Hannotate SC Regular"/>
                        </a:rPr>
                        <a:t>一</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000000"/>
                      </a:solidFill>
                      <a:miter lim="400000"/>
                    </a:lnT>
                    <a:lnB w="25400">
                      <a:solidFill>
                        <a:srgbClr val="000000"/>
                      </a:solidFill>
                      <a:miter lim="400000"/>
                    </a:lnB>
                    <a:solidFill>
                      <a:srgbClr val="FFFB00"/>
                    </a:solidFill>
                  </a:tcPr>
                </a:tc>
                <a:tc vMerge="1">
                  <a:txBody>
                    <a:bodyPr/>
                    <a:lstStyle/>
                    <a:p>
                      <a:endParaRPr lang="zh-CN"/>
                    </a:p>
                  </a:txBody>
                  <a:tcPr/>
                </a:tc>
              </a:tr>
              <a:tr h="816239">
                <a:tc>
                  <a:txBody>
                    <a:bodyPr/>
                    <a:lstStyle/>
                    <a:p>
                      <a:pPr defTabSz="914400">
                        <a:defRPr sz="1800"/>
                      </a:pPr>
                      <a:r>
                        <a:rPr sz="4200">
                          <a:latin typeface="Hannotate SC Regular"/>
                          <a:ea typeface="Hannotate SC Regular"/>
                          <a:cs typeface="Hannotate SC Regular"/>
                          <a:sym typeface="Hannotate SC Regular"/>
                        </a:rPr>
                        <a:t>精讲8</a:t>
                      </a:r>
                    </a:p>
                  </a:txBody>
                  <a:tcPr marL="50800" marR="50800" marT="50800" marB="50800" anchor="ctr" horzOverflow="overflow">
                    <a:lnL w="25400">
                      <a:solidFill>
                        <a:srgbClr val="000000"/>
                      </a:solidFill>
                      <a:miter lim="400000"/>
                    </a:lnL>
                    <a:lnR w="25400">
                      <a:solidFill>
                        <a:srgbClr val="3797C6"/>
                      </a:solidFill>
                      <a:miter lim="400000"/>
                    </a:lnR>
                    <a:lnT w="25400">
                      <a:solidFill>
                        <a:srgbClr val="000000"/>
                      </a:solidFill>
                      <a:miter lim="400000"/>
                    </a:lnT>
                    <a:lnB w="25400">
                      <a:solidFill>
                        <a:srgbClr val="000000"/>
                      </a:solidFill>
                      <a:miter lim="400000"/>
                    </a:lnB>
                    <a:solidFill>
                      <a:srgbClr val="FFFB00"/>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3.11</a:t>
                      </a:r>
                      <a:r>
                        <a:rPr sz="4200" dirty="0" smtClean="0">
                          <a:latin typeface="Hannotate SC Regular"/>
                          <a:ea typeface="Hannotate SC Regular"/>
                          <a:cs typeface="Hannotate SC Regular"/>
                          <a:sym typeface="Hannotate SC Regular"/>
                        </a:rPr>
                        <a:t> 周</a:t>
                      </a:r>
                      <a:r>
                        <a:rPr lang="zh-CN" altLang="en-US" sz="4200" dirty="0" smtClean="0">
                          <a:latin typeface="Hannotate SC Regular"/>
                          <a:ea typeface="Hannotate SC Regular"/>
                          <a:cs typeface="Hannotate SC Regular"/>
                          <a:sym typeface="Hannotate SC Regular"/>
                        </a:rPr>
                        <a:t>三</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000000"/>
                      </a:solidFill>
                      <a:miter lim="400000"/>
                    </a:lnT>
                    <a:lnB w="25400">
                      <a:solidFill>
                        <a:srgbClr val="000000"/>
                      </a:solidFill>
                      <a:miter lim="400000"/>
                    </a:lnB>
                    <a:solidFill>
                      <a:srgbClr val="FFFB00"/>
                    </a:solidFill>
                  </a:tcPr>
                </a:tc>
                <a:tc vMerge="1">
                  <a:txBody>
                    <a:bodyPr/>
                    <a:lstStyle/>
                    <a:p>
                      <a:endParaRPr lang="zh-CN"/>
                    </a:p>
                  </a:txBody>
                  <a:tcPr/>
                </a:tc>
              </a:tr>
              <a:tr h="816239">
                <a:tc>
                  <a:txBody>
                    <a:bodyPr/>
                    <a:lstStyle/>
                    <a:p>
                      <a:pPr defTabSz="914400">
                        <a:defRPr sz="1800"/>
                      </a:pPr>
                      <a:r>
                        <a:rPr sz="4200">
                          <a:latin typeface="Hannotate SC Regular"/>
                          <a:ea typeface="Hannotate SC Regular"/>
                          <a:cs typeface="Hannotate SC Regular"/>
                          <a:sym typeface="Hannotate SC Regular"/>
                        </a:rPr>
                        <a:t>精讲9</a:t>
                      </a:r>
                    </a:p>
                  </a:txBody>
                  <a:tcPr marL="50800" marR="50800" marT="50800" marB="50800" anchor="ctr" horzOverflow="overflow">
                    <a:lnL w="25400">
                      <a:solidFill>
                        <a:srgbClr val="000000"/>
                      </a:solidFill>
                      <a:miter lim="400000"/>
                    </a:lnL>
                    <a:lnR w="25400">
                      <a:solidFill>
                        <a:srgbClr val="3797C6"/>
                      </a:solidFill>
                      <a:miter lim="400000"/>
                    </a:lnR>
                    <a:lnT w="25400">
                      <a:solidFill>
                        <a:srgbClr val="000000"/>
                      </a:solidFill>
                      <a:miter lim="400000"/>
                    </a:lnT>
                    <a:lnB w="25400">
                      <a:solidFill>
                        <a:srgbClr val="3797C6"/>
                      </a:solidFill>
                      <a:miter lim="400000"/>
                    </a:lnB>
                    <a:solidFill>
                      <a:srgbClr val="FFFB00"/>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3.13</a:t>
                      </a:r>
                      <a:r>
                        <a:rPr sz="4200" dirty="0" smtClean="0">
                          <a:latin typeface="Hannotate SC Regular"/>
                          <a:ea typeface="Hannotate SC Regular"/>
                          <a:cs typeface="Hannotate SC Regular"/>
                          <a:sym typeface="Hannotate SC Regular"/>
                        </a:rPr>
                        <a:t> 周</a:t>
                      </a:r>
                      <a:r>
                        <a:rPr lang="zh-CN" altLang="en-US" sz="4200" dirty="0" smtClean="0">
                          <a:latin typeface="Hannotate SC Regular"/>
                          <a:ea typeface="Hannotate SC Regular"/>
                          <a:cs typeface="Hannotate SC Regular"/>
                          <a:sym typeface="Hannotate SC Regular"/>
                        </a:rPr>
                        <a:t>五</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000000"/>
                      </a:solidFill>
                      <a:miter lim="400000"/>
                    </a:lnT>
                    <a:lnB w="25400">
                      <a:solidFill>
                        <a:srgbClr val="3797C6"/>
                      </a:solidFill>
                      <a:miter lim="400000"/>
                    </a:lnB>
                    <a:solidFill>
                      <a:srgbClr val="FFFB00"/>
                    </a:solidFill>
                  </a:tcPr>
                </a:tc>
                <a:tc vMerge="1">
                  <a:txBody>
                    <a:bodyPr/>
                    <a:lstStyle/>
                    <a:p>
                      <a:endParaRPr lang="zh-CN"/>
                    </a:p>
                  </a:txBody>
                  <a:tcPr/>
                </a:tc>
              </a:tr>
              <a:tr h="816239">
                <a:tc>
                  <a:txBody>
                    <a:bodyPr/>
                    <a:lstStyle/>
                    <a:p>
                      <a:pPr defTabSz="914400">
                        <a:defRPr sz="1800"/>
                      </a:pPr>
                      <a:r>
                        <a:rPr sz="4200">
                          <a:latin typeface="Hannotate SC Regular"/>
                          <a:ea typeface="Hannotate SC Regular"/>
                          <a:cs typeface="Hannotate SC Regular"/>
                          <a:sym typeface="Hannotate SC Regular"/>
                        </a:rPr>
                        <a:t>精讲10</a:t>
                      </a:r>
                    </a:p>
                  </a:txBody>
                  <a:tcPr marL="50800" marR="50800" marT="50800" marB="50800" anchor="ctr" horzOverflow="overflow">
                    <a:lnL w="25400">
                      <a:solidFill>
                        <a:srgbClr val="000000"/>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D479"/>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3.16</a:t>
                      </a:r>
                      <a:r>
                        <a:rPr sz="4200" dirty="0" smtClean="0">
                          <a:latin typeface="Hannotate SC Regular"/>
                          <a:ea typeface="Hannotate SC Regular"/>
                          <a:cs typeface="Hannotate SC Regular"/>
                          <a:sym typeface="Hannotate SC Regular"/>
                        </a:rPr>
                        <a:t> 周</a:t>
                      </a:r>
                      <a:r>
                        <a:rPr lang="zh-CN" altLang="en-US" sz="4200" dirty="0" smtClean="0">
                          <a:latin typeface="Hannotate SC Regular"/>
                          <a:ea typeface="Hannotate SC Regular"/>
                          <a:cs typeface="Hannotate SC Regular"/>
                          <a:sym typeface="Hannotate SC Regular"/>
                        </a:rPr>
                        <a:t>一</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D479"/>
                    </a:solidFill>
                  </a:tcPr>
                </a:tc>
                <a:tc vMerge="1">
                  <a:txBody>
                    <a:bodyPr/>
                    <a:lstStyle/>
                    <a:p>
                      <a:endParaRPr lang="zh-CN"/>
                    </a:p>
                  </a:txBody>
                  <a:tcPr/>
                </a:tc>
              </a:tr>
              <a:tr h="816239">
                <a:tc>
                  <a:txBody>
                    <a:bodyPr/>
                    <a:lstStyle/>
                    <a:p>
                      <a:pPr defTabSz="914400">
                        <a:defRPr sz="1800"/>
                      </a:pPr>
                      <a:r>
                        <a:rPr sz="4200">
                          <a:latin typeface="Hannotate SC Regular"/>
                          <a:ea typeface="Hannotate SC Regular"/>
                          <a:cs typeface="Hannotate SC Regular"/>
                          <a:sym typeface="Hannotate SC Regular"/>
                        </a:rPr>
                        <a:t>精讲11</a:t>
                      </a:r>
                    </a:p>
                  </a:txBody>
                  <a:tcPr marL="50800" marR="50800" marT="50800" marB="50800" anchor="ctr" horzOverflow="overflow">
                    <a:lnL w="25400">
                      <a:solidFill>
                        <a:srgbClr val="000000"/>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D479"/>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3.18</a:t>
                      </a:r>
                      <a:r>
                        <a:rPr sz="4200" dirty="0" smtClean="0">
                          <a:latin typeface="Hannotate SC Regular"/>
                          <a:ea typeface="Hannotate SC Regular"/>
                          <a:cs typeface="Hannotate SC Regular"/>
                          <a:sym typeface="Hannotate SC Regular"/>
                        </a:rPr>
                        <a:t> 周</a:t>
                      </a:r>
                      <a:r>
                        <a:rPr lang="zh-CN" altLang="en-US" sz="4200" dirty="0" smtClean="0">
                          <a:latin typeface="Hannotate SC Regular"/>
                          <a:ea typeface="Hannotate SC Regular"/>
                          <a:cs typeface="Hannotate SC Regular"/>
                          <a:sym typeface="Hannotate SC Regular"/>
                        </a:rPr>
                        <a:t>三</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3797C6"/>
                      </a:solidFill>
                      <a:miter lim="400000"/>
                    </a:lnT>
                    <a:lnB w="25400">
                      <a:solidFill>
                        <a:srgbClr val="3797C6"/>
                      </a:solidFill>
                      <a:miter lim="400000"/>
                    </a:lnB>
                    <a:solidFill>
                      <a:srgbClr val="FFD479"/>
                    </a:solidFill>
                  </a:tcPr>
                </a:tc>
                <a:tc vMerge="1">
                  <a:txBody>
                    <a:bodyPr/>
                    <a:lstStyle/>
                    <a:p>
                      <a:endParaRPr lang="zh-CN"/>
                    </a:p>
                  </a:txBody>
                  <a:tcPr/>
                </a:tc>
              </a:tr>
              <a:tr h="816239">
                <a:tc>
                  <a:txBody>
                    <a:bodyPr/>
                    <a:lstStyle/>
                    <a:p>
                      <a:pPr defTabSz="914400">
                        <a:defRPr sz="1800"/>
                      </a:pPr>
                      <a:r>
                        <a:rPr sz="4200">
                          <a:latin typeface="Hannotate SC Regular"/>
                          <a:ea typeface="Hannotate SC Regular"/>
                          <a:cs typeface="Hannotate SC Regular"/>
                          <a:sym typeface="Hannotate SC Regular"/>
                        </a:rPr>
                        <a:t>精讲12</a:t>
                      </a:r>
                    </a:p>
                  </a:txBody>
                  <a:tcPr marL="50800" marR="50800" marT="50800" marB="50800" anchor="ctr" horzOverflow="overflow">
                    <a:lnL w="25400">
                      <a:solidFill>
                        <a:srgbClr val="000000"/>
                      </a:solidFill>
                      <a:miter lim="400000"/>
                    </a:lnL>
                    <a:lnR w="25400">
                      <a:solidFill>
                        <a:srgbClr val="3797C6"/>
                      </a:solidFill>
                      <a:miter lim="400000"/>
                    </a:lnR>
                    <a:lnT w="25400">
                      <a:solidFill>
                        <a:srgbClr val="3797C6"/>
                      </a:solidFill>
                      <a:miter lim="400000"/>
                    </a:lnT>
                    <a:lnB w="25400">
                      <a:solidFill>
                        <a:srgbClr val="000000"/>
                      </a:solidFill>
                      <a:miter lim="400000"/>
                    </a:lnB>
                    <a:solidFill>
                      <a:srgbClr val="FFD479"/>
                    </a:solidFill>
                  </a:tcPr>
                </a:tc>
                <a:tc>
                  <a:txBody>
                    <a:bodyPr/>
                    <a:lstStyle/>
                    <a:p>
                      <a:pPr defTabSz="914400">
                        <a:defRPr sz="1800"/>
                      </a:pPr>
                      <a:r>
                        <a:rPr lang="en-US" altLang="zh-CN" sz="4200" dirty="0" smtClean="0">
                          <a:latin typeface="Hannotate SC Regular"/>
                          <a:ea typeface="Hannotate SC Regular"/>
                          <a:cs typeface="Hannotate SC Regular"/>
                          <a:sym typeface="Hannotate SC Regular"/>
                        </a:rPr>
                        <a:t>3.20</a:t>
                      </a:r>
                      <a:r>
                        <a:rPr sz="4200" dirty="0" smtClean="0">
                          <a:latin typeface="Hannotate SC Regular"/>
                          <a:ea typeface="Hannotate SC Regular"/>
                          <a:cs typeface="Hannotate SC Regular"/>
                          <a:sym typeface="Hannotate SC Regular"/>
                        </a:rPr>
                        <a:t> 周</a:t>
                      </a:r>
                      <a:r>
                        <a:rPr lang="zh-CN" altLang="en-US" sz="4200" dirty="0" smtClean="0">
                          <a:latin typeface="Hannotate SC Regular"/>
                          <a:ea typeface="Hannotate SC Regular"/>
                          <a:cs typeface="Hannotate SC Regular"/>
                          <a:sym typeface="Hannotate SC Regular"/>
                        </a:rPr>
                        <a:t>五</a:t>
                      </a:r>
                      <a:endParaRPr sz="4200" dirty="0">
                        <a:latin typeface="Hannotate SC Regular"/>
                        <a:ea typeface="Hannotate SC Regular"/>
                        <a:cs typeface="Hannotate SC Regular"/>
                        <a:sym typeface="Hannotate SC Regular"/>
                      </a:endParaRPr>
                    </a:p>
                  </a:txBody>
                  <a:tcPr marL="50800" marR="50800" marT="50800" marB="50800" anchor="ctr" horzOverflow="overflow">
                    <a:lnL w="25400">
                      <a:solidFill>
                        <a:srgbClr val="3797C6"/>
                      </a:solidFill>
                      <a:miter lim="400000"/>
                    </a:lnL>
                    <a:lnR w="25400">
                      <a:solidFill>
                        <a:srgbClr val="3797C6"/>
                      </a:solidFill>
                      <a:miter lim="400000"/>
                    </a:lnR>
                    <a:lnT w="25400">
                      <a:solidFill>
                        <a:srgbClr val="3797C6"/>
                      </a:solidFill>
                      <a:miter lim="400000"/>
                    </a:lnT>
                    <a:lnB w="25400">
                      <a:solidFill>
                        <a:srgbClr val="000000"/>
                      </a:solidFill>
                      <a:miter lim="400000"/>
                    </a:lnB>
                    <a:solidFill>
                      <a:srgbClr val="FFD479"/>
                    </a:solidFill>
                  </a:tcPr>
                </a:tc>
                <a:tc vMerge="1">
                  <a:txBody>
                    <a:bodyPr/>
                    <a:lstStyle/>
                    <a:p>
                      <a:endParaRPr lang="zh-CN"/>
                    </a:p>
                  </a:txBody>
                  <a:tcPr/>
                </a:tc>
              </a:tr>
            </a:tbl>
          </a:graphicData>
        </a:graphic>
      </p:graphicFrame>
      <p:pic>
        <p:nvPicPr>
          <p:cNvPr id="57" name="屏幕快照 2018-06-13 下午2.09.44.png" descr="屏幕快照 2018-06-13 下午2.09.44.png"/>
          <p:cNvPicPr>
            <a:picLocks noChangeAspect="1"/>
          </p:cNvPicPr>
          <p:nvPr/>
        </p:nvPicPr>
        <p:blipFill>
          <a:blip r:embed="rId2">
            <a:extLst/>
          </a:blip>
          <a:srcRect l="1580" t="83" r="1580" b="2062"/>
          <a:stretch>
            <a:fillRect/>
          </a:stretch>
        </p:blipFill>
        <p:spPr>
          <a:xfrm>
            <a:off x="4444507" y="4287962"/>
            <a:ext cx="7038742" cy="4929750"/>
          </a:xfrm>
          <a:prstGeom prst="rect">
            <a:avLst/>
          </a:prstGeom>
          <a:ln w="25400">
            <a:miter lim="400000"/>
          </a:ln>
          <a:effectLst>
            <a:outerShdw blurRad="254000" dist="127000" dir="5400000" rotWithShape="0">
              <a:srgbClr val="000000">
                <a:alpha val="70000"/>
              </a:srgbClr>
            </a:outerShdw>
          </a:effectLst>
        </p:spPr>
      </p:pic>
    </p:spTree>
    <p:extLst>
      <p:ext uri="{BB962C8B-B14F-4D97-AF65-F5344CB8AC3E}">
        <p14:creationId xmlns:p14="http://schemas.microsoft.com/office/powerpoint/2010/main" val="8436179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38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381" name="1.2.6.2 多道批处理系统的特点"/>
          <p:cNvSpPr/>
          <p:nvPr/>
        </p:nvSpPr>
        <p:spPr>
          <a:xfrm>
            <a:off x="199321" y="145818"/>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1.2.6.2 多道批处理系统的特点</a:t>
            </a:r>
          </a:p>
        </p:txBody>
      </p:sp>
      <p:sp>
        <p:nvSpPr>
          <p:cNvPr id="382"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383" name="线条"/>
          <p:cNvSpPr/>
          <p:nvPr/>
        </p:nvSpPr>
        <p:spPr>
          <a:xfrm>
            <a:off x="3280704" y="6762573"/>
            <a:ext cx="17822593"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84" name="线条"/>
          <p:cNvSpPr/>
          <p:nvPr/>
        </p:nvSpPr>
        <p:spPr>
          <a:xfrm flipV="1">
            <a:off x="6765221"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85" name="线条"/>
          <p:cNvSpPr/>
          <p:nvPr/>
        </p:nvSpPr>
        <p:spPr>
          <a:xfrm flipV="1">
            <a:off x="10355253"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86" name="线条"/>
          <p:cNvSpPr/>
          <p:nvPr/>
        </p:nvSpPr>
        <p:spPr>
          <a:xfrm flipV="1">
            <a:off x="13945283" y="6394273"/>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87" name="线条"/>
          <p:cNvSpPr/>
          <p:nvPr/>
        </p:nvSpPr>
        <p:spPr>
          <a:xfrm flipV="1">
            <a:off x="17535315"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388" name="单道…"/>
          <p:cNvSpPr/>
          <p:nvPr/>
        </p:nvSpPr>
        <p:spPr>
          <a:xfrm>
            <a:off x="5260638" y="7571120"/>
            <a:ext cx="3009167" cy="1941218"/>
          </a:xfrm>
          <a:prstGeom prst="roundRect">
            <a:avLst>
              <a:gd name="adj" fmla="val 9813"/>
            </a:avLst>
          </a:prstGeom>
          <a:blipFill>
            <a:blip r:embed="rId4">
              <a:alphaModFix amt="20968"/>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单道</a:t>
            </a:r>
          </a:p>
          <a:p>
            <a:pPr>
              <a:defRPr sz="4500">
                <a:solidFill>
                  <a:srgbClr val="FFFFFF"/>
                </a:solidFill>
              </a:defRPr>
            </a:pPr>
            <a:r>
              <a:t>批处理系统</a:t>
            </a:r>
          </a:p>
        </p:txBody>
      </p:sp>
      <p:sp>
        <p:nvSpPr>
          <p:cNvPr id="389" name="多道…"/>
          <p:cNvSpPr/>
          <p:nvPr/>
        </p:nvSpPr>
        <p:spPr>
          <a:xfrm>
            <a:off x="8850669" y="4079764"/>
            <a:ext cx="3009167" cy="1941218"/>
          </a:xfrm>
          <a:prstGeom prst="roundRect">
            <a:avLst>
              <a:gd name="adj" fmla="val 9813"/>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多道</a:t>
            </a:r>
          </a:p>
          <a:p>
            <a:pPr>
              <a:defRPr sz="4500">
                <a:solidFill>
                  <a:srgbClr val="FFFFFF"/>
                </a:solidFill>
              </a:defRPr>
            </a:pPr>
            <a:r>
              <a:t>批处理系统</a:t>
            </a:r>
          </a:p>
        </p:txBody>
      </p:sp>
      <p:sp>
        <p:nvSpPr>
          <p:cNvPr id="390" name="分时…"/>
          <p:cNvSpPr/>
          <p:nvPr/>
        </p:nvSpPr>
        <p:spPr>
          <a:xfrm>
            <a:off x="12440701" y="7634486"/>
            <a:ext cx="3009167" cy="1814485"/>
          </a:xfrm>
          <a:prstGeom prst="roundRect">
            <a:avLst>
              <a:gd name="adj" fmla="val 10499"/>
            </a:avLst>
          </a:prstGeom>
          <a:blipFill>
            <a:blip r:embed="rId4">
              <a:alphaModFix amt="20128"/>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分时</a:t>
            </a:r>
          </a:p>
          <a:p>
            <a:pPr>
              <a:defRPr sz="4500">
                <a:solidFill>
                  <a:srgbClr val="FFFFFF"/>
                </a:solidFill>
              </a:defRPr>
            </a:pPr>
            <a:r>
              <a:t>操作系统</a:t>
            </a:r>
          </a:p>
        </p:txBody>
      </p:sp>
      <p:sp>
        <p:nvSpPr>
          <p:cNvPr id="391" name="实时…"/>
          <p:cNvSpPr/>
          <p:nvPr/>
        </p:nvSpPr>
        <p:spPr>
          <a:xfrm>
            <a:off x="16030733" y="4076176"/>
            <a:ext cx="3009166" cy="1814485"/>
          </a:xfrm>
          <a:prstGeom prst="roundRect">
            <a:avLst>
              <a:gd name="adj" fmla="val 10499"/>
            </a:avLst>
          </a:prstGeom>
          <a:blipFill>
            <a:blip r:embed="rId4">
              <a:alphaModFix amt="20128"/>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实时</a:t>
            </a:r>
          </a:p>
          <a:p>
            <a:pPr>
              <a:defRPr sz="4500">
                <a:solidFill>
                  <a:srgbClr val="FFFFFF"/>
                </a:solidFill>
              </a:defRPr>
            </a:pPr>
            <a:r>
              <a:t>操作系统</a:t>
            </a:r>
          </a:p>
        </p:txBody>
      </p:sp>
      <p:pic>
        <p:nvPicPr>
          <p:cNvPr id="392" name="屏幕快照 2019-02-25 下午3.51.50.png" descr="屏幕快照 2019-02-25 下午3.51.50.png"/>
          <p:cNvPicPr>
            <a:picLocks noChangeAspect="1"/>
          </p:cNvPicPr>
          <p:nvPr/>
        </p:nvPicPr>
        <p:blipFill>
          <a:blip r:embed="rId5">
            <a:extLst/>
          </a:blip>
          <a:stretch>
            <a:fillRect/>
          </a:stretch>
        </p:blipFill>
        <p:spPr>
          <a:xfrm>
            <a:off x="19518940" y="687568"/>
            <a:ext cx="4419628" cy="2256501"/>
          </a:xfrm>
          <a:prstGeom prst="rect">
            <a:avLst/>
          </a:prstGeom>
          <a:ln w="12700">
            <a:miter lim="400000"/>
          </a:ln>
        </p:spPr>
      </p:pic>
      <p:pic>
        <p:nvPicPr>
          <p:cNvPr id="393" name="屏幕快照 2019-02-26 下午6.08.48.png" descr="屏幕快照 2019-02-26 下午6.08.48.png"/>
          <p:cNvPicPr>
            <a:picLocks noChangeAspect="1"/>
          </p:cNvPicPr>
          <p:nvPr/>
        </p:nvPicPr>
        <p:blipFill>
          <a:blip r:embed="rId6">
            <a:extLst/>
          </a:blip>
          <a:stretch>
            <a:fillRect/>
          </a:stretch>
        </p:blipFill>
        <p:spPr>
          <a:xfrm>
            <a:off x="18452838" y="10630288"/>
            <a:ext cx="5309881" cy="2191663"/>
          </a:xfrm>
          <a:prstGeom prst="rect">
            <a:avLst/>
          </a:prstGeom>
          <a:ln w="12700">
            <a:miter lim="400000"/>
          </a:ln>
        </p:spPr>
      </p:pic>
      <p:pic>
        <p:nvPicPr>
          <p:cNvPr id="394" name="屏幕快照 2019-02-26 下午6.08.48.png" descr="屏幕快照 2019-02-26 下午6.08.48.png"/>
          <p:cNvPicPr>
            <a:picLocks noChangeAspect="1"/>
          </p:cNvPicPr>
          <p:nvPr/>
        </p:nvPicPr>
        <p:blipFill>
          <a:blip r:embed="rId6">
            <a:extLst/>
          </a:blip>
          <a:stretch>
            <a:fillRect/>
          </a:stretch>
        </p:blipFill>
        <p:spPr>
          <a:xfrm>
            <a:off x="474352" y="2278073"/>
            <a:ext cx="5309882" cy="2191663"/>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39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401"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402" name="多道…"/>
          <p:cNvSpPr/>
          <p:nvPr/>
        </p:nvSpPr>
        <p:spPr>
          <a:xfrm>
            <a:off x="1392913" y="3014333"/>
            <a:ext cx="3009167" cy="1943562"/>
          </a:xfrm>
          <a:prstGeom prst="roundRect">
            <a:avLst>
              <a:gd name="adj" fmla="val 9802"/>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多道</a:t>
            </a:r>
          </a:p>
          <a:p>
            <a:pPr>
              <a:defRPr sz="4500">
                <a:solidFill>
                  <a:srgbClr val="FFFFFF"/>
                </a:solidFill>
              </a:defRPr>
            </a:pPr>
            <a:r>
              <a:t>批处理系统</a:t>
            </a:r>
          </a:p>
        </p:txBody>
      </p:sp>
      <p:sp>
        <p:nvSpPr>
          <p:cNvPr id="403" name="由操作系统的作业调度程序按一定策略从后备作业队列中选择若干个作业调入内存，使它们共享CPU和系统中的各种资源。"/>
          <p:cNvSpPr/>
          <p:nvPr/>
        </p:nvSpPr>
        <p:spPr>
          <a:xfrm>
            <a:off x="4755750" y="3055203"/>
            <a:ext cx="19264361" cy="186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lnSpc>
                <a:spcPct val="120000"/>
              </a:lnSpc>
              <a:defRPr sz="4500">
                <a:latin typeface="Helvetica"/>
                <a:ea typeface="Helvetica"/>
                <a:cs typeface="Helvetica"/>
                <a:sym typeface="Helvetica"/>
              </a:defRPr>
            </a:pPr>
            <a:r>
              <a:t>由操作系统的</a:t>
            </a:r>
            <a:r>
              <a:rPr>
                <a:solidFill>
                  <a:schemeClr val="accent5"/>
                </a:solidFill>
              </a:rPr>
              <a:t>作业调度程序按一定策略</a:t>
            </a:r>
            <a:r>
              <a:t>从后备作业队列中</a:t>
            </a:r>
            <a:r>
              <a:rPr>
                <a:solidFill>
                  <a:schemeClr val="accent5"/>
                </a:solidFill>
              </a:rPr>
              <a:t>选择若干个作业调入内存</a:t>
            </a:r>
            <a:r>
              <a:t>，使它们共享CPU和系统中的各种资源。</a:t>
            </a:r>
          </a:p>
        </p:txBody>
      </p:sp>
      <p:pic>
        <p:nvPicPr>
          <p:cNvPr id="404" name="pasted-image.png" descr="pasted-image.png"/>
          <p:cNvPicPr>
            <a:picLocks noChangeAspect="1"/>
          </p:cNvPicPr>
          <p:nvPr/>
        </p:nvPicPr>
        <p:blipFill>
          <a:blip r:embed="rId5">
            <a:extLst/>
          </a:blip>
          <a:srcRect t="24819"/>
          <a:stretch>
            <a:fillRect/>
          </a:stretch>
        </p:blipFill>
        <p:spPr>
          <a:xfrm>
            <a:off x="2473325" y="5958607"/>
            <a:ext cx="19437275" cy="5963512"/>
          </a:xfrm>
          <a:prstGeom prst="rect">
            <a:avLst/>
          </a:prstGeom>
          <a:ln w="12700">
            <a:miter lim="400000"/>
          </a:ln>
        </p:spPr>
      </p:pic>
      <p:pic>
        <p:nvPicPr>
          <p:cNvPr id="405" name="屏幕快照 2019-02-25 下午3.51.50.png" descr="屏幕快照 2019-02-25 下午3.51.50.png"/>
          <p:cNvPicPr>
            <a:picLocks noChangeAspect="1"/>
          </p:cNvPicPr>
          <p:nvPr/>
        </p:nvPicPr>
        <p:blipFill>
          <a:blip r:embed="rId6">
            <a:extLst/>
          </a:blip>
          <a:stretch>
            <a:fillRect/>
          </a:stretch>
        </p:blipFill>
        <p:spPr>
          <a:xfrm>
            <a:off x="19518940" y="687568"/>
            <a:ext cx="4419628" cy="2256501"/>
          </a:xfrm>
          <a:prstGeom prst="rect">
            <a:avLst/>
          </a:prstGeom>
          <a:ln w="12700">
            <a:miter lim="400000"/>
          </a:ln>
        </p:spPr>
      </p:pic>
      <p:sp>
        <p:nvSpPr>
          <p:cNvPr id="10" name="1.2.6.2 多道批处理系统的特点"/>
          <p:cNvSpPr/>
          <p:nvPr/>
        </p:nvSpPr>
        <p:spPr>
          <a:xfrm>
            <a:off x="199321" y="145818"/>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1.2.6.2 多道批处理系统的特点</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41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412"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413" name="多道…"/>
          <p:cNvSpPr/>
          <p:nvPr/>
        </p:nvSpPr>
        <p:spPr>
          <a:xfrm>
            <a:off x="1392913" y="3014333"/>
            <a:ext cx="3009167" cy="1943562"/>
          </a:xfrm>
          <a:prstGeom prst="roundRect">
            <a:avLst>
              <a:gd name="adj" fmla="val 9802"/>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多道</a:t>
            </a:r>
          </a:p>
          <a:p>
            <a:pPr>
              <a:defRPr sz="4500">
                <a:solidFill>
                  <a:srgbClr val="FFFFFF"/>
                </a:solidFill>
              </a:defRPr>
            </a:pPr>
            <a:r>
              <a:t>批处理系统</a:t>
            </a:r>
          </a:p>
        </p:txBody>
      </p:sp>
      <p:sp>
        <p:nvSpPr>
          <p:cNvPr id="414" name="特点：多道性、无序性、调度性、复杂性"/>
          <p:cNvSpPr/>
          <p:nvPr/>
        </p:nvSpPr>
        <p:spPr>
          <a:xfrm>
            <a:off x="4993648" y="3047492"/>
            <a:ext cx="110871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特点：</a:t>
            </a:r>
            <a:r>
              <a:rPr b="1">
                <a:solidFill>
                  <a:schemeClr val="accent5"/>
                </a:solidFill>
                <a:latin typeface="Helvetica"/>
                <a:ea typeface="Helvetica"/>
                <a:cs typeface="Helvetica"/>
                <a:sym typeface="Helvetica"/>
              </a:rPr>
              <a:t>多道性</a:t>
            </a:r>
            <a:r>
              <a:t>、</a:t>
            </a:r>
            <a:r>
              <a:rPr b="1">
                <a:solidFill>
                  <a:schemeClr val="accent5"/>
                </a:solidFill>
                <a:latin typeface="Helvetica"/>
                <a:ea typeface="Helvetica"/>
                <a:cs typeface="Helvetica"/>
                <a:sym typeface="Helvetica"/>
              </a:rPr>
              <a:t>无序性</a:t>
            </a:r>
            <a:r>
              <a:t>、</a:t>
            </a:r>
            <a:r>
              <a:rPr b="1">
                <a:solidFill>
                  <a:schemeClr val="accent5"/>
                </a:solidFill>
                <a:latin typeface="Helvetica"/>
                <a:ea typeface="Helvetica"/>
                <a:cs typeface="Helvetica"/>
                <a:sym typeface="Helvetica"/>
              </a:rPr>
              <a:t>调度性、复杂性</a:t>
            </a:r>
          </a:p>
        </p:txBody>
      </p:sp>
      <p:pic>
        <p:nvPicPr>
          <p:cNvPr id="415" name="pasted-image.png" descr="pasted-image.png"/>
          <p:cNvPicPr>
            <a:picLocks noChangeAspect="1"/>
          </p:cNvPicPr>
          <p:nvPr/>
        </p:nvPicPr>
        <p:blipFill>
          <a:blip r:embed="rId5">
            <a:extLst/>
          </a:blip>
          <a:stretch>
            <a:fillRect/>
          </a:stretch>
        </p:blipFill>
        <p:spPr>
          <a:xfrm>
            <a:off x="4668601" y="4246720"/>
            <a:ext cx="15657283" cy="8272371"/>
          </a:xfrm>
          <a:prstGeom prst="rect">
            <a:avLst/>
          </a:prstGeom>
          <a:ln w="12700">
            <a:miter lim="400000"/>
          </a:ln>
        </p:spPr>
      </p:pic>
      <p:pic>
        <p:nvPicPr>
          <p:cNvPr id="416" name="屏幕快照 2019-02-25 下午3.51.50.png" descr="屏幕快照 2019-02-25 下午3.51.50.png"/>
          <p:cNvPicPr>
            <a:picLocks noChangeAspect="1"/>
          </p:cNvPicPr>
          <p:nvPr/>
        </p:nvPicPr>
        <p:blipFill>
          <a:blip r:embed="rId6">
            <a:extLst/>
          </a:blip>
          <a:stretch>
            <a:fillRect/>
          </a:stretch>
        </p:blipFill>
        <p:spPr>
          <a:xfrm>
            <a:off x="19518940" y="687568"/>
            <a:ext cx="4419628" cy="2256501"/>
          </a:xfrm>
          <a:prstGeom prst="rect">
            <a:avLst/>
          </a:prstGeom>
          <a:ln w="12700">
            <a:miter lim="400000"/>
          </a:ln>
        </p:spPr>
      </p:pic>
      <p:sp>
        <p:nvSpPr>
          <p:cNvPr id="417" name="选择题"/>
          <p:cNvSpPr/>
          <p:nvPr/>
        </p:nvSpPr>
        <p:spPr>
          <a:xfrm>
            <a:off x="16672315" y="3155442"/>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418" name="填空题"/>
          <p:cNvSpPr/>
          <p:nvPr/>
        </p:nvSpPr>
        <p:spPr>
          <a:xfrm>
            <a:off x="18280895" y="3155442"/>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2" name="1.2.6.2 多道批处理系统的特点"/>
          <p:cNvSpPr/>
          <p:nvPr/>
        </p:nvSpPr>
        <p:spPr>
          <a:xfrm>
            <a:off x="199321" y="145818"/>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1.2.6.2 多道批处理系统的特点</a:t>
            </a:r>
          </a:p>
        </p:txBody>
      </p:sp>
      <p:sp>
        <p:nvSpPr>
          <p:cNvPr id="2" name="文本框 1"/>
          <p:cNvSpPr txBox="1"/>
          <p:nvPr/>
        </p:nvSpPr>
        <p:spPr>
          <a:xfrm>
            <a:off x="17460157" y="11739929"/>
            <a:ext cx="1641476" cy="71814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000" b="1" i="0" u="none" strike="noStrike" cap="none" spc="0" normalizeH="0" baseline="0" smtClean="0">
                <a:ln>
                  <a:noFill/>
                </a:ln>
                <a:solidFill>
                  <a:srgbClr val="C00000"/>
                </a:solidFill>
                <a:effectLst/>
                <a:uFillTx/>
                <a:latin typeface="SimHei" charset="-122"/>
                <a:ea typeface="SimHei" charset="-122"/>
                <a:cs typeface="SimHei" charset="-122"/>
                <a:sym typeface="Helvetica Light"/>
              </a:rPr>
              <a:t>复杂性</a:t>
            </a:r>
            <a:endParaRPr kumimoji="0" lang="zh-CN" altLang="en-US" sz="4000" b="1" i="0" u="none" strike="noStrike" cap="none" spc="0" normalizeH="0" baseline="0">
              <a:ln>
                <a:noFill/>
              </a:ln>
              <a:solidFill>
                <a:srgbClr val="C00000"/>
              </a:solidFill>
              <a:effectLst/>
              <a:uFillTx/>
              <a:latin typeface="SimHei" charset="-122"/>
              <a:ea typeface="SimHei" charset="-122"/>
              <a:cs typeface="SimHei" charset="-122"/>
              <a:sym typeface="Helvetica Light"/>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423"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425"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426" name="多道…"/>
          <p:cNvSpPr/>
          <p:nvPr/>
        </p:nvSpPr>
        <p:spPr>
          <a:xfrm>
            <a:off x="1392913" y="3014333"/>
            <a:ext cx="3009167" cy="1943562"/>
          </a:xfrm>
          <a:prstGeom prst="roundRect">
            <a:avLst>
              <a:gd name="adj" fmla="val 9802"/>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多道</a:t>
            </a:r>
          </a:p>
          <a:p>
            <a:pPr>
              <a:defRPr sz="4500">
                <a:solidFill>
                  <a:srgbClr val="FFFFFF"/>
                </a:solidFill>
              </a:defRPr>
            </a:pPr>
            <a:r>
              <a:t>批处理系统</a:t>
            </a:r>
          </a:p>
        </p:txBody>
      </p:sp>
      <p:pic>
        <p:nvPicPr>
          <p:cNvPr id="427" name="pasted-image.png" descr="pasted-image.png"/>
          <p:cNvPicPr>
            <a:picLocks noChangeAspect="1"/>
          </p:cNvPicPr>
          <p:nvPr/>
        </p:nvPicPr>
        <p:blipFill>
          <a:blip r:embed="rId5">
            <a:extLst/>
          </a:blip>
          <a:stretch>
            <a:fillRect/>
          </a:stretch>
        </p:blipFill>
        <p:spPr>
          <a:xfrm>
            <a:off x="4213452" y="5680512"/>
            <a:ext cx="15957096" cy="5177520"/>
          </a:xfrm>
          <a:prstGeom prst="rect">
            <a:avLst/>
          </a:prstGeom>
          <a:ln w="12700">
            <a:miter lim="400000"/>
          </a:ln>
        </p:spPr>
      </p:pic>
      <p:pic>
        <p:nvPicPr>
          <p:cNvPr id="428" name="屏幕快照 2019-02-25 下午3.51.50.png" descr="屏幕快照 2019-02-25 下午3.51.50.png"/>
          <p:cNvPicPr>
            <a:picLocks noChangeAspect="1"/>
          </p:cNvPicPr>
          <p:nvPr/>
        </p:nvPicPr>
        <p:blipFill>
          <a:blip r:embed="rId6">
            <a:extLst/>
          </a:blip>
          <a:stretch>
            <a:fillRect/>
          </a:stretch>
        </p:blipFill>
        <p:spPr>
          <a:xfrm>
            <a:off x="19518940" y="687568"/>
            <a:ext cx="4419628" cy="2256501"/>
          </a:xfrm>
          <a:prstGeom prst="rect">
            <a:avLst/>
          </a:prstGeom>
          <a:ln w="12700">
            <a:miter lim="400000"/>
          </a:ln>
        </p:spPr>
      </p:pic>
      <p:sp>
        <p:nvSpPr>
          <p:cNvPr id="429" name="选择题"/>
          <p:cNvSpPr/>
          <p:nvPr/>
        </p:nvSpPr>
        <p:spPr>
          <a:xfrm>
            <a:off x="19227524" y="4255441"/>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430" name="简答题"/>
          <p:cNvSpPr/>
          <p:nvPr/>
        </p:nvSpPr>
        <p:spPr>
          <a:xfrm>
            <a:off x="20836103" y="4255441"/>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1" name="1.2.6.2 多道批处理系统的特点"/>
          <p:cNvSpPr/>
          <p:nvPr/>
        </p:nvSpPr>
        <p:spPr>
          <a:xfrm>
            <a:off x="199321" y="145818"/>
            <a:ext cx="656590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1.2.6.2 多道批处理系统的特点</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435"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436" name="1.2.6.3 分时系统的特点"/>
          <p:cNvSpPr/>
          <p:nvPr/>
        </p:nvSpPr>
        <p:spPr>
          <a:xfrm>
            <a:off x="178106" y="159062"/>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1.2.6.3 分时系统的特点</a:t>
            </a:r>
          </a:p>
        </p:txBody>
      </p:sp>
      <p:sp>
        <p:nvSpPr>
          <p:cNvPr id="437"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438" name="线条"/>
          <p:cNvSpPr/>
          <p:nvPr/>
        </p:nvSpPr>
        <p:spPr>
          <a:xfrm>
            <a:off x="3280704" y="6762573"/>
            <a:ext cx="17822593"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39" name="线条"/>
          <p:cNvSpPr/>
          <p:nvPr/>
        </p:nvSpPr>
        <p:spPr>
          <a:xfrm flipV="1">
            <a:off x="6765221"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440" name="线条"/>
          <p:cNvSpPr/>
          <p:nvPr/>
        </p:nvSpPr>
        <p:spPr>
          <a:xfrm flipV="1">
            <a:off x="10355253"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441" name="线条"/>
          <p:cNvSpPr/>
          <p:nvPr/>
        </p:nvSpPr>
        <p:spPr>
          <a:xfrm flipV="1">
            <a:off x="13945283" y="6394273"/>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442" name="线条"/>
          <p:cNvSpPr/>
          <p:nvPr/>
        </p:nvSpPr>
        <p:spPr>
          <a:xfrm flipV="1">
            <a:off x="17535315"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443" name="单道…"/>
          <p:cNvSpPr/>
          <p:nvPr/>
        </p:nvSpPr>
        <p:spPr>
          <a:xfrm>
            <a:off x="5260638" y="7571120"/>
            <a:ext cx="3009167" cy="1941218"/>
          </a:xfrm>
          <a:prstGeom prst="roundRect">
            <a:avLst>
              <a:gd name="adj" fmla="val 9813"/>
            </a:avLst>
          </a:prstGeom>
          <a:blipFill>
            <a:blip r:embed="rId4">
              <a:alphaModFix amt="20968"/>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单道</a:t>
            </a:r>
          </a:p>
          <a:p>
            <a:pPr>
              <a:defRPr sz="4500">
                <a:solidFill>
                  <a:srgbClr val="FFFFFF"/>
                </a:solidFill>
              </a:defRPr>
            </a:pPr>
            <a:r>
              <a:t>批处理系统</a:t>
            </a:r>
          </a:p>
        </p:txBody>
      </p:sp>
      <p:sp>
        <p:nvSpPr>
          <p:cNvPr id="444" name="多道…"/>
          <p:cNvSpPr/>
          <p:nvPr/>
        </p:nvSpPr>
        <p:spPr>
          <a:xfrm>
            <a:off x="8850669" y="4079764"/>
            <a:ext cx="3009167" cy="1941218"/>
          </a:xfrm>
          <a:prstGeom prst="roundRect">
            <a:avLst>
              <a:gd name="adj" fmla="val 9813"/>
            </a:avLst>
          </a:prstGeom>
          <a:blipFill>
            <a:blip r:embed="rId4">
              <a:alphaModFix amt="19691"/>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多道</a:t>
            </a:r>
          </a:p>
          <a:p>
            <a:pPr>
              <a:defRPr sz="4500">
                <a:solidFill>
                  <a:srgbClr val="FFFFFF"/>
                </a:solidFill>
              </a:defRPr>
            </a:pPr>
            <a:r>
              <a:t>批处理系统</a:t>
            </a:r>
          </a:p>
        </p:txBody>
      </p:sp>
      <p:sp>
        <p:nvSpPr>
          <p:cNvPr id="445" name="分时…"/>
          <p:cNvSpPr/>
          <p:nvPr/>
        </p:nvSpPr>
        <p:spPr>
          <a:xfrm>
            <a:off x="12440701" y="7634486"/>
            <a:ext cx="3009167" cy="1814485"/>
          </a:xfrm>
          <a:prstGeom prst="roundRect">
            <a:avLst>
              <a:gd name="adj" fmla="val 10499"/>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分时</a:t>
            </a:r>
          </a:p>
          <a:p>
            <a:pPr>
              <a:defRPr sz="4500">
                <a:solidFill>
                  <a:srgbClr val="FFFFFF"/>
                </a:solidFill>
              </a:defRPr>
            </a:pPr>
            <a:r>
              <a:t>操作系统</a:t>
            </a:r>
          </a:p>
        </p:txBody>
      </p:sp>
      <p:sp>
        <p:nvSpPr>
          <p:cNvPr id="446" name="实时…"/>
          <p:cNvSpPr/>
          <p:nvPr/>
        </p:nvSpPr>
        <p:spPr>
          <a:xfrm>
            <a:off x="16030733" y="4076176"/>
            <a:ext cx="3009166" cy="1814485"/>
          </a:xfrm>
          <a:prstGeom prst="roundRect">
            <a:avLst>
              <a:gd name="adj" fmla="val 10499"/>
            </a:avLst>
          </a:prstGeom>
          <a:blipFill>
            <a:blip r:embed="rId4">
              <a:alphaModFix amt="20128"/>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实时</a:t>
            </a:r>
          </a:p>
          <a:p>
            <a:pPr>
              <a:defRPr sz="4500">
                <a:solidFill>
                  <a:srgbClr val="FFFFFF"/>
                </a:solidFill>
              </a:defRPr>
            </a:pPr>
            <a:r>
              <a:t>操作系统</a:t>
            </a:r>
          </a:p>
        </p:txBody>
      </p:sp>
      <p:pic>
        <p:nvPicPr>
          <p:cNvPr id="447" name="屏幕快照 2019-02-25 下午3.52.11.png" descr="屏幕快照 2019-02-25 下午3.52.11.png"/>
          <p:cNvPicPr>
            <a:picLocks noChangeAspect="1"/>
          </p:cNvPicPr>
          <p:nvPr/>
        </p:nvPicPr>
        <p:blipFill>
          <a:blip r:embed="rId5">
            <a:extLst/>
          </a:blip>
          <a:stretch>
            <a:fillRect/>
          </a:stretch>
        </p:blipFill>
        <p:spPr>
          <a:xfrm>
            <a:off x="19563852" y="827838"/>
            <a:ext cx="4274543" cy="2159929"/>
          </a:xfrm>
          <a:prstGeom prst="rect">
            <a:avLst/>
          </a:prstGeom>
          <a:ln w="12700">
            <a:miter lim="400000"/>
          </a:ln>
        </p:spPr>
      </p:pic>
      <p:pic>
        <p:nvPicPr>
          <p:cNvPr id="448" name="屏幕快照 2019-02-26 下午6.08.48.png" descr="屏幕快照 2019-02-26 下午6.08.48.png"/>
          <p:cNvPicPr>
            <a:picLocks noChangeAspect="1"/>
          </p:cNvPicPr>
          <p:nvPr/>
        </p:nvPicPr>
        <p:blipFill>
          <a:blip r:embed="rId6">
            <a:extLst/>
          </a:blip>
          <a:stretch>
            <a:fillRect/>
          </a:stretch>
        </p:blipFill>
        <p:spPr>
          <a:xfrm>
            <a:off x="18452838" y="10630288"/>
            <a:ext cx="5309881" cy="2191663"/>
          </a:xfrm>
          <a:prstGeom prst="rect">
            <a:avLst/>
          </a:prstGeom>
          <a:ln w="12700">
            <a:miter lim="400000"/>
          </a:ln>
        </p:spPr>
      </p:pic>
      <p:pic>
        <p:nvPicPr>
          <p:cNvPr id="449" name="屏幕快照 2019-02-26 下午6.08.48.png" descr="屏幕快照 2019-02-26 下午6.08.48.png"/>
          <p:cNvPicPr>
            <a:picLocks noChangeAspect="1"/>
          </p:cNvPicPr>
          <p:nvPr/>
        </p:nvPicPr>
        <p:blipFill>
          <a:blip r:embed="rId6">
            <a:extLst/>
          </a:blip>
          <a:stretch>
            <a:fillRect/>
          </a:stretch>
        </p:blipFill>
        <p:spPr>
          <a:xfrm>
            <a:off x="474352" y="2278073"/>
            <a:ext cx="5309882" cy="2191663"/>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45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456"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457" name="分时…"/>
          <p:cNvSpPr/>
          <p:nvPr/>
        </p:nvSpPr>
        <p:spPr>
          <a:xfrm>
            <a:off x="1392913" y="3132450"/>
            <a:ext cx="3009167" cy="1891769"/>
          </a:xfrm>
          <a:prstGeom prst="roundRect">
            <a:avLst>
              <a:gd name="adj" fmla="val 1007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分时</a:t>
            </a:r>
          </a:p>
          <a:p>
            <a:pPr>
              <a:defRPr sz="4500">
                <a:solidFill>
                  <a:srgbClr val="FFFFFF"/>
                </a:solidFill>
              </a:defRPr>
            </a:pPr>
            <a:r>
              <a:t>操作系统</a:t>
            </a:r>
          </a:p>
        </p:txBody>
      </p:sp>
      <p:sp>
        <p:nvSpPr>
          <p:cNvPr id="458" name="允许多个用户通过终端机同时使用计算机，每个用户通过终端与主机交互时都能得到快速响应。"/>
          <p:cNvSpPr/>
          <p:nvPr/>
        </p:nvSpPr>
        <p:spPr>
          <a:xfrm>
            <a:off x="4755750" y="3147424"/>
            <a:ext cx="19264361" cy="186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lnSpc>
                <a:spcPct val="120000"/>
              </a:lnSpc>
              <a:defRPr sz="4500">
                <a:latin typeface="Helvetica"/>
                <a:ea typeface="Helvetica"/>
                <a:cs typeface="Helvetica"/>
                <a:sym typeface="Helvetica"/>
              </a:defRPr>
            </a:pPr>
            <a:r>
              <a:t>允许</a:t>
            </a:r>
            <a:r>
              <a:rPr>
                <a:solidFill>
                  <a:schemeClr val="accent5"/>
                </a:solidFill>
              </a:rPr>
              <a:t>多个用户</a:t>
            </a:r>
            <a:r>
              <a:t>通过终端机</a:t>
            </a:r>
            <a:r>
              <a:rPr>
                <a:solidFill>
                  <a:schemeClr val="accent5"/>
                </a:solidFill>
              </a:rPr>
              <a:t>同时使用</a:t>
            </a:r>
            <a:r>
              <a:t>计算机，每个用户通过终端与主机交互时都能得到快速响应。</a:t>
            </a:r>
          </a:p>
        </p:txBody>
      </p:sp>
      <p:pic>
        <p:nvPicPr>
          <p:cNvPr id="459" name="pasted-image.png" descr="pasted-image.png"/>
          <p:cNvPicPr>
            <a:picLocks noChangeAspect="1"/>
          </p:cNvPicPr>
          <p:nvPr/>
        </p:nvPicPr>
        <p:blipFill>
          <a:blip r:embed="rId5">
            <a:extLst/>
          </a:blip>
          <a:stretch>
            <a:fillRect/>
          </a:stretch>
        </p:blipFill>
        <p:spPr>
          <a:xfrm>
            <a:off x="6806260" y="5178954"/>
            <a:ext cx="10771481" cy="7417156"/>
          </a:xfrm>
          <a:prstGeom prst="rect">
            <a:avLst/>
          </a:prstGeom>
          <a:ln w="12700">
            <a:miter lim="400000"/>
          </a:ln>
        </p:spPr>
      </p:pic>
      <p:pic>
        <p:nvPicPr>
          <p:cNvPr id="460" name="屏幕快照 2019-02-25 下午3.52.11.png" descr="屏幕快照 2019-02-25 下午3.52.11.png"/>
          <p:cNvPicPr>
            <a:picLocks noChangeAspect="1"/>
          </p:cNvPicPr>
          <p:nvPr/>
        </p:nvPicPr>
        <p:blipFill>
          <a:blip r:embed="rId6">
            <a:extLst/>
          </a:blip>
          <a:stretch>
            <a:fillRect/>
          </a:stretch>
        </p:blipFill>
        <p:spPr>
          <a:xfrm>
            <a:off x="19563852" y="827838"/>
            <a:ext cx="4274543" cy="2159929"/>
          </a:xfrm>
          <a:prstGeom prst="rect">
            <a:avLst/>
          </a:prstGeom>
          <a:ln w="12700">
            <a:miter lim="400000"/>
          </a:ln>
        </p:spPr>
      </p:pic>
      <p:sp>
        <p:nvSpPr>
          <p:cNvPr id="10" name="1.2.6.3 分时系统的特点"/>
          <p:cNvSpPr/>
          <p:nvPr/>
        </p:nvSpPr>
        <p:spPr>
          <a:xfrm>
            <a:off x="178106" y="159062"/>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1.2.6.3 分时系统的特点</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465"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467"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468" name="分时…"/>
          <p:cNvSpPr/>
          <p:nvPr/>
        </p:nvSpPr>
        <p:spPr>
          <a:xfrm>
            <a:off x="1392913" y="3132450"/>
            <a:ext cx="3009167" cy="1891769"/>
          </a:xfrm>
          <a:prstGeom prst="roundRect">
            <a:avLst>
              <a:gd name="adj" fmla="val 1007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分时</a:t>
            </a:r>
          </a:p>
          <a:p>
            <a:pPr>
              <a:defRPr sz="4500">
                <a:solidFill>
                  <a:srgbClr val="FFFFFF"/>
                </a:solidFill>
              </a:defRPr>
            </a:pPr>
            <a:r>
              <a:t>操作系统</a:t>
            </a:r>
          </a:p>
        </p:txBody>
      </p:sp>
      <p:sp>
        <p:nvSpPr>
          <p:cNvPr id="469" name="特点：多路性、独立性、及时性、交互性"/>
          <p:cNvSpPr/>
          <p:nvPr/>
        </p:nvSpPr>
        <p:spPr>
          <a:xfrm>
            <a:off x="4993648" y="3261390"/>
            <a:ext cx="110871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特点：</a:t>
            </a:r>
            <a:r>
              <a:rPr b="1">
                <a:solidFill>
                  <a:schemeClr val="accent5"/>
                </a:solidFill>
                <a:latin typeface="Helvetica"/>
                <a:ea typeface="Helvetica"/>
                <a:cs typeface="Helvetica"/>
                <a:sym typeface="Helvetica"/>
              </a:rPr>
              <a:t>多路性</a:t>
            </a:r>
            <a:r>
              <a:t>、</a:t>
            </a:r>
            <a:r>
              <a:rPr b="1">
                <a:solidFill>
                  <a:schemeClr val="accent5"/>
                </a:solidFill>
                <a:latin typeface="Helvetica"/>
                <a:ea typeface="Helvetica"/>
                <a:cs typeface="Helvetica"/>
                <a:sym typeface="Helvetica"/>
              </a:rPr>
              <a:t>独立性</a:t>
            </a:r>
            <a:r>
              <a:t>、</a:t>
            </a:r>
            <a:r>
              <a:rPr b="1">
                <a:solidFill>
                  <a:schemeClr val="accent5"/>
                </a:solidFill>
                <a:latin typeface="Helvetica"/>
                <a:ea typeface="Helvetica"/>
                <a:cs typeface="Helvetica"/>
                <a:sym typeface="Helvetica"/>
              </a:rPr>
              <a:t>及时性、交互性</a:t>
            </a:r>
          </a:p>
        </p:txBody>
      </p:sp>
      <p:pic>
        <p:nvPicPr>
          <p:cNvPr id="470" name="pasted-image.png" descr="pasted-image.png"/>
          <p:cNvPicPr>
            <a:picLocks noChangeAspect="1"/>
          </p:cNvPicPr>
          <p:nvPr/>
        </p:nvPicPr>
        <p:blipFill>
          <a:blip r:embed="rId5">
            <a:extLst/>
          </a:blip>
          <a:stretch>
            <a:fillRect/>
          </a:stretch>
        </p:blipFill>
        <p:spPr>
          <a:xfrm>
            <a:off x="4583042" y="4353709"/>
            <a:ext cx="15709182" cy="8272291"/>
          </a:xfrm>
          <a:prstGeom prst="rect">
            <a:avLst/>
          </a:prstGeom>
          <a:ln w="12700">
            <a:miter lim="400000"/>
          </a:ln>
        </p:spPr>
      </p:pic>
      <p:pic>
        <p:nvPicPr>
          <p:cNvPr id="471" name="屏幕快照 2019-02-25 下午3.52.11.png" descr="屏幕快照 2019-02-25 下午3.52.11.png"/>
          <p:cNvPicPr>
            <a:picLocks noChangeAspect="1"/>
          </p:cNvPicPr>
          <p:nvPr/>
        </p:nvPicPr>
        <p:blipFill>
          <a:blip r:embed="rId6">
            <a:extLst/>
          </a:blip>
          <a:stretch>
            <a:fillRect/>
          </a:stretch>
        </p:blipFill>
        <p:spPr>
          <a:xfrm>
            <a:off x="19563852" y="827838"/>
            <a:ext cx="4274543" cy="2159929"/>
          </a:xfrm>
          <a:prstGeom prst="rect">
            <a:avLst/>
          </a:prstGeom>
          <a:ln w="12700">
            <a:miter lim="400000"/>
          </a:ln>
        </p:spPr>
      </p:pic>
      <p:sp>
        <p:nvSpPr>
          <p:cNvPr id="472" name="选择题"/>
          <p:cNvSpPr/>
          <p:nvPr/>
        </p:nvSpPr>
        <p:spPr>
          <a:xfrm>
            <a:off x="16672315" y="3302437"/>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473" name="填空题"/>
          <p:cNvSpPr/>
          <p:nvPr/>
        </p:nvSpPr>
        <p:spPr>
          <a:xfrm>
            <a:off x="18280895" y="3302437"/>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2" name="1.2.6.3 分时系统的特点"/>
          <p:cNvSpPr/>
          <p:nvPr/>
        </p:nvSpPr>
        <p:spPr>
          <a:xfrm>
            <a:off x="178106" y="159062"/>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1.2.6.3 分时系统的特点</a:t>
            </a:r>
          </a:p>
        </p:txBody>
      </p:sp>
      <p:sp>
        <p:nvSpPr>
          <p:cNvPr id="13" name="文本框 12"/>
          <p:cNvSpPr txBox="1"/>
          <p:nvPr/>
        </p:nvSpPr>
        <p:spPr>
          <a:xfrm>
            <a:off x="7012029" y="8375513"/>
            <a:ext cx="820738"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1" i="0" u="none" strike="noStrike" cap="none" spc="0" normalizeH="0" baseline="0" smtClean="0">
                <a:ln>
                  <a:noFill/>
                </a:ln>
                <a:solidFill>
                  <a:srgbClr val="C00000"/>
                </a:solidFill>
                <a:effectLst/>
                <a:uFillTx/>
                <a:latin typeface="SimHei" charset="-122"/>
                <a:ea typeface="SimHei" charset="-122"/>
                <a:cs typeface="SimHei" charset="-122"/>
                <a:sym typeface="Helvetica Light"/>
              </a:rPr>
              <a:t>响应</a:t>
            </a:r>
            <a:endParaRPr kumimoji="0" lang="zh-CN" altLang="en-US" sz="2800" b="1" i="0" u="none" strike="noStrike" cap="none" spc="0" normalizeH="0" baseline="0" dirty="0">
              <a:ln>
                <a:noFill/>
              </a:ln>
              <a:solidFill>
                <a:srgbClr val="C00000"/>
              </a:solidFill>
              <a:effectLst/>
              <a:uFillTx/>
              <a:latin typeface="SimHei" charset="-122"/>
              <a:ea typeface="SimHei" charset="-122"/>
              <a:cs typeface="SimHei" charset="-122"/>
              <a:sym typeface="Helvetica Light"/>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478"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479" name="1.2.6.4 实时系统的特点"/>
          <p:cNvSpPr/>
          <p:nvPr/>
        </p:nvSpPr>
        <p:spPr>
          <a:xfrm>
            <a:off x="178106" y="11411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1.2.6.4 实时系统的特点</a:t>
            </a:r>
          </a:p>
        </p:txBody>
      </p:sp>
      <p:sp>
        <p:nvSpPr>
          <p:cNvPr id="480"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481" name="线条"/>
          <p:cNvSpPr/>
          <p:nvPr/>
        </p:nvSpPr>
        <p:spPr>
          <a:xfrm>
            <a:off x="3280704" y="6762573"/>
            <a:ext cx="17822593"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82" name="线条"/>
          <p:cNvSpPr/>
          <p:nvPr/>
        </p:nvSpPr>
        <p:spPr>
          <a:xfrm flipV="1">
            <a:off x="6765221"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483" name="线条"/>
          <p:cNvSpPr/>
          <p:nvPr/>
        </p:nvSpPr>
        <p:spPr>
          <a:xfrm flipV="1">
            <a:off x="10355253"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484" name="线条"/>
          <p:cNvSpPr/>
          <p:nvPr/>
        </p:nvSpPr>
        <p:spPr>
          <a:xfrm flipV="1">
            <a:off x="13945283" y="6394273"/>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485" name="线条"/>
          <p:cNvSpPr/>
          <p:nvPr/>
        </p:nvSpPr>
        <p:spPr>
          <a:xfrm flipV="1">
            <a:off x="17535315"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486" name="单道…"/>
          <p:cNvSpPr/>
          <p:nvPr/>
        </p:nvSpPr>
        <p:spPr>
          <a:xfrm>
            <a:off x="5260638" y="7571120"/>
            <a:ext cx="3009167" cy="1941218"/>
          </a:xfrm>
          <a:prstGeom prst="roundRect">
            <a:avLst>
              <a:gd name="adj" fmla="val 9813"/>
            </a:avLst>
          </a:prstGeom>
          <a:blipFill>
            <a:blip r:embed="rId4">
              <a:alphaModFix amt="20968"/>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单道</a:t>
            </a:r>
          </a:p>
          <a:p>
            <a:pPr>
              <a:defRPr sz="4500">
                <a:solidFill>
                  <a:srgbClr val="FFFFFF"/>
                </a:solidFill>
              </a:defRPr>
            </a:pPr>
            <a:r>
              <a:t>批处理系统</a:t>
            </a:r>
          </a:p>
        </p:txBody>
      </p:sp>
      <p:sp>
        <p:nvSpPr>
          <p:cNvPr id="487" name="多道…"/>
          <p:cNvSpPr/>
          <p:nvPr/>
        </p:nvSpPr>
        <p:spPr>
          <a:xfrm>
            <a:off x="8850669" y="4079764"/>
            <a:ext cx="3009167" cy="1941218"/>
          </a:xfrm>
          <a:prstGeom prst="roundRect">
            <a:avLst>
              <a:gd name="adj" fmla="val 9813"/>
            </a:avLst>
          </a:prstGeom>
          <a:blipFill>
            <a:blip r:embed="rId4">
              <a:alphaModFix amt="19691"/>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多道</a:t>
            </a:r>
          </a:p>
          <a:p>
            <a:pPr>
              <a:defRPr sz="4500">
                <a:solidFill>
                  <a:srgbClr val="FFFFFF"/>
                </a:solidFill>
              </a:defRPr>
            </a:pPr>
            <a:r>
              <a:t>批处理系统</a:t>
            </a:r>
          </a:p>
        </p:txBody>
      </p:sp>
      <p:sp>
        <p:nvSpPr>
          <p:cNvPr id="488" name="分时…"/>
          <p:cNvSpPr/>
          <p:nvPr/>
        </p:nvSpPr>
        <p:spPr>
          <a:xfrm>
            <a:off x="12440701" y="7634486"/>
            <a:ext cx="3009167" cy="1814485"/>
          </a:xfrm>
          <a:prstGeom prst="roundRect">
            <a:avLst>
              <a:gd name="adj" fmla="val 10499"/>
            </a:avLst>
          </a:prstGeom>
          <a:blipFill>
            <a:blip r:embed="rId4">
              <a:alphaModFix amt="19700"/>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分时</a:t>
            </a:r>
          </a:p>
          <a:p>
            <a:pPr>
              <a:defRPr sz="4500">
                <a:solidFill>
                  <a:srgbClr val="FFFFFF"/>
                </a:solidFill>
              </a:defRPr>
            </a:pPr>
            <a:r>
              <a:t>操作系统</a:t>
            </a:r>
          </a:p>
        </p:txBody>
      </p:sp>
      <p:sp>
        <p:nvSpPr>
          <p:cNvPr id="489" name="实时…"/>
          <p:cNvSpPr/>
          <p:nvPr/>
        </p:nvSpPr>
        <p:spPr>
          <a:xfrm>
            <a:off x="16030733" y="4076176"/>
            <a:ext cx="3009166" cy="1814485"/>
          </a:xfrm>
          <a:prstGeom prst="roundRect">
            <a:avLst>
              <a:gd name="adj" fmla="val 10499"/>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实时</a:t>
            </a:r>
          </a:p>
          <a:p>
            <a:pPr>
              <a:defRPr sz="4500">
                <a:solidFill>
                  <a:srgbClr val="FFFFFF"/>
                </a:solidFill>
              </a:defRPr>
            </a:pPr>
            <a:r>
              <a:t>操作系统</a:t>
            </a:r>
          </a:p>
        </p:txBody>
      </p:sp>
      <p:pic>
        <p:nvPicPr>
          <p:cNvPr id="490" name="屏幕快照 2019-02-25 下午3.52.21.png" descr="屏幕快照 2019-02-25 下午3.52.21.png"/>
          <p:cNvPicPr>
            <a:picLocks noChangeAspect="1"/>
          </p:cNvPicPr>
          <p:nvPr/>
        </p:nvPicPr>
        <p:blipFill>
          <a:blip r:embed="rId5">
            <a:extLst/>
          </a:blip>
          <a:stretch>
            <a:fillRect/>
          </a:stretch>
        </p:blipFill>
        <p:spPr>
          <a:xfrm>
            <a:off x="19710452" y="753368"/>
            <a:ext cx="4274543" cy="2100037"/>
          </a:xfrm>
          <a:prstGeom prst="rect">
            <a:avLst/>
          </a:prstGeom>
          <a:ln w="12700">
            <a:miter lim="400000"/>
          </a:ln>
        </p:spPr>
      </p:pic>
      <p:pic>
        <p:nvPicPr>
          <p:cNvPr id="491" name="屏幕快照 2019-02-26 下午6.08.48.png" descr="屏幕快照 2019-02-26 下午6.08.48.png"/>
          <p:cNvPicPr>
            <a:picLocks noChangeAspect="1"/>
          </p:cNvPicPr>
          <p:nvPr/>
        </p:nvPicPr>
        <p:blipFill>
          <a:blip r:embed="rId6">
            <a:extLst/>
          </a:blip>
          <a:stretch>
            <a:fillRect/>
          </a:stretch>
        </p:blipFill>
        <p:spPr>
          <a:xfrm>
            <a:off x="18452838" y="10630288"/>
            <a:ext cx="5309881" cy="2191663"/>
          </a:xfrm>
          <a:prstGeom prst="rect">
            <a:avLst/>
          </a:prstGeom>
          <a:ln w="12700">
            <a:miter lim="400000"/>
          </a:ln>
        </p:spPr>
      </p:pic>
      <p:pic>
        <p:nvPicPr>
          <p:cNvPr id="492" name="屏幕快照 2019-02-26 下午6.08.48.png" descr="屏幕快照 2019-02-26 下午6.08.48.png"/>
          <p:cNvPicPr>
            <a:picLocks noChangeAspect="1"/>
          </p:cNvPicPr>
          <p:nvPr/>
        </p:nvPicPr>
        <p:blipFill>
          <a:blip r:embed="rId6">
            <a:extLst/>
          </a:blip>
          <a:stretch>
            <a:fillRect/>
          </a:stretch>
        </p:blipFill>
        <p:spPr>
          <a:xfrm>
            <a:off x="474352" y="2278073"/>
            <a:ext cx="5309882" cy="2191663"/>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49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499"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500" name="实时系统必须及时响应外部事件的请求，在规定时间内完成对该事件的处理。主要用于实时控制和实时信息处理领域。"/>
          <p:cNvSpPr/>
          <p:nvPr/>
        </p:nvSpPr>
        <p:spPr>
          <a:xfrm>
            <a:off x="5145115" y="2689729"/>
            <a:ext cx="16001812" cy="186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R="457200" indent="266700" algn="just" defTabSz="266700">
              <a:lnSpc>
                <a:spcPct val="120000"/>
              </a:lnSpc>
              <a:defRPr sz="4500">
                <a:latin typeface="Helvetica"/>
                <a:ea typeface="Helvetica"/>
                <a:cs typeface="Helvetica"/>
                <a:sym typeface="Helvetica"/>
              </a:defRPr>
            </a:pPr>
            <a:r>
              <a:t>实时系统必须</a:t>
            </a:r>
            <a:r>
              <a:rPr>
                <a:solidFill>
                  <a:schemeClr val="accent5"/>
                </a:solidFill>
              </a:rPr>
              <a:t>及时响应</a:t>
            </a:r>
            <a:r>
              <a:t>外部事件的请求，在</a:t>
            </a:r>
            <a:r>
              <a:rPr>
                <a:solidFill>
                  <a:schemeClr val="accent5"/>
                </a:solidFill>
              </a:rPr>
              <a:t>规定时间内</a:t>
            </a:r>
            <a:r>
              <a:t>完成对该事件的处理。主要用于</a:t>
            </a:r>
            <a:r>
              <a:rPr>
                <a:solidFill>
                  <a:schemeClr val="accent5"/>
                </a:solidFill>
              </a:rPr>
              <a:t>实时控制</a:t>
            </a:r>
            <a:r>
              <a:t>和</a:t>
            </a:r>
            <a:r>
              <a:rPr>
                <a:solidFill>
                  <a:schemeClr val="accent5"/>
                </a:solidFill>
              </a:rPr>
              <a:t>实时信息处理</a:t>
            </a:r>
            <a:r>
              <a:t>领域。</a:t>
            </a:r>
          </a:p>
        </p:txBody>
      </p:sp>
      <p:pic>
        <p:nvPicPr>
          <p:cNvPr id="501" name="pasted-image.png" descr="pasted-image.png"/>
          <p:cNvPicPr>
            <a:picLocks noChangeAspect="1"/>
          </p:cNvPicPr>
          <p:nvPr/>
        </p:nvPicPr>
        <p:blipFill>
          <a:blip r:embed="rId4">
            <a:extLst/>
          </a:blip>
          <a:stretch>
            <a:fillRect/>
          </a:stretch>
        </p:blipFill>
        <p:spPr>
          <a:xfrm>
            <a:off x="6410029" y="5411134"/>
            <a:ext cx="11563942" cy="6376780"/>
          </a:xfrm>
          <a:prstGeom prst="rect">
            <a:avLst/>
          </a:prstGeom>
          <a:ln w="12700">
            <a:miter lim="400000"/>
          </a:ln>
        </p:spPr>
      </p:pic>
      <p:sp>
        <p:nvSpPr>
          <p:cNvPr id="502" name="实时…"/>
          <p:cNvSpPr/>
          <p:nvPr/>
        </p:nvSpPr>
        <p:spPr>
          <a:xfrm>
            <a:off x="1392913" y="2713397"/>
            <a:ext cx="3009167" cy="1814485"/>
          </a:xfrm>
          <a:prstGeom prst="roundRect">
            <a:avLst>
              <a:gd name="adj" fmla="val 10499"/>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实时</a:t>
            </a:r>
          </a:p>
          <a:p>
            <a:pPr>
              <a:defRPr sz="4500">
                <a:solidFill>
                  <a:srgbClr val="FFFFFF"/>
                </a:solidFill>
              </a:defRPr>
            </a:pPr>
            <a:r>
              <a:t>操作系统</a:t>
            </a:r>
          </a:p>
        </p:txBody>
      </p:sp>
      <p:pic>
        <p:nvPicPr>
          <p:cNvPr id="503" name="屏幕快照 2019-02-25 下午3.52.21.png" descr="屏幕快照 2019-02-25 下午3.52.21.png"/>
          <p:cNvPicPr>
            <a:picLocks noChangeAspect="1"/>
          </p:cNvPicPr>
          <p:nvPr/>
        </p:nvPicPr>
        <p:blipFill>
          <a:blip r:embed="rId6">
            <a:extLst/>
          </a:blip>
          <a:stretch>
            <a:fillRect/>
          </a:stretch>
        </p:blipFill>
        <p:spPr>
          <a:xfrm>
            <a:off x="19710452" y="753368"/>
            <a:ext cx="4274543" cy="2100037"/>
          </a:xfrm>
          <a:prstGeom prst="rect">
            <a:avLst/>
          </a:prstGeom>
          <a:ln w="12700">
            <a:miter lim="400000"/>
          </a:ln>
        </p:spPr>
      </p:pic>
      <p:sp>
        <p:nvSpPr>
          <p:cNvPr id="504" name="选择题"/>
          <p:cNvSpPr/>
          <p:nvPr/>
        </p:nvSpPr>
        <p:spPr>
          <a:xfrm>
            <a:off x="20300484" y="374609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505" name="填空题"/>
          <p:cNvSpPr/>
          <p:nvPr/>
        </p:nvSpPr>
        <p:spPr>
          <a:xfrm>
            <a:off x="21909062" y="374609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2" name="1.2.6.4 实时系统的特点"/>
          <p:cNvSpPr/>
          <p:nvPr/>
        </p:nvSpPr>
        <p:spPr>
          <a:xfrm>
            <a:off x="178106" y="11411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1.2.6.4 实时系统的特点</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51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512"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513" name="实时…"/>
          <p:cNvSpPr/>
          <p:nvPr/>
        </p:nvSpPr>
        <p:spPr>
          <a:xfrm>
            <a:off x="1392913" y="2713397"/>
            <a:ext cx="3009167" cy="1814485"/>
          </a:xfrm>
          <a:prstGeom prst="roundRect">
            <a:avLst>
              <a:gd name="adj" fmla="val 10499"/>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实时</a:t>
            </a:r>
          </a:p>
          <a:p>
            <a:pPr>
              <a:defRPr sz="4500">
                <a:solidFill>
                  <a:srgbClr val="FFFFFF"/>
                </a:solidFill>
              </a:defRPr>
            </a:pPr>
            <a:r>
              <a:t>操作系统</a:t>
            </a:r>
          </a:p>
        </p:txBody>
      </p:sp>
      <p:sp>
        <p:nvSpPr>
          <p:cNvPr id="514" name="特点：多路性、独立性、及时性、交互性、可靠性"/>
          <p:cNvSpPr/>
          <p:nvPr/>
        </p:nvSpPr>
        <p:spPr>
          <a:xfrm>
            <a:off x="5064220" y="2776657"/>
            <a:ext cx="13525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特点：</a:t>
            </a:r>
            <a:r>
              <a:rPr b="1">
                <a:solidFill>
                  <a:schemeClr val="accent5"/>
                </a:solidFill>
                <a:latin typeface="Helvetica"/>
                <a:ea typeface="Helvetica"/>
                <a:cs typeface="Helvetica"/>
                <a:sym typeface="Helvetica"/>
              </a:rPr>
              <a:t>多路性</a:t>
            </a:r>
            <a:r>
              <a:t>、</a:t>
            </a:r>
            <a:r>
              <a:rPr b="1">
                <a:solidFill>
                  <a:schemeClr val="accent5"/>
                </a:solidFill>
                <a:latin typeface="Helvetica"/>
                <a:ea typeface="Helvetica"/>
                <a:cs typeface="Helvetica"/>
                <a:sym typeface="Helvetica"/>
              </a:rPr>
              <a:t>独立性</a:t>
            </a:r>
            <a:r>
              <a:t>、</a:t>
            </a:r>
            <a:r>
              <a:rPr b="1">
                <a:solidFill>
                  <a:schemeClr val="accent5"/>
                </a:solidFill>
                <a:latin typeface="Helvetica"/>
                <a:ea typeface="Helvetica"/>
                <a:cs typeface="Helvetica"/>
                <a:sym typeface="Helvetica"/>
              </a:rPr>
              <a:t>及时性、交互性、可靠性</a:t>
            </a:r>
          </a:p>
        </p:txBody>
      </p:sp>
      <p:pic>
        <p:nvPicPr>
          <p:cNvPr id="515" name="pasted-image.png" descr="pasted-image.png"/>
          <p:cNvPicPr>
            <a:picLocks noChangeAspect="1"/>
          </p:cNvPicPr>
          <p:nvPr/>
        </p:nvPicPr>
        <p:blipFill>
          <a:blip r:embed="rId5">
            <a:extLst/>
          </a:blip>
          <a:stretch>
            <a:fillRect/>
          </a:stretch>
        </p:blipFill>
        <p:spPr>
          <a:xfrm>
            <a:off x="5581618" y="4255792"/>
            <a:ext cx="14089447" cy="8153740"/>
          </a:xfrm>
          <a:prstGeom prst="rect">
            <a:avLst/>
          </a:prstGeom>
          <a:ln w="12700">
            <a:miter lim="400000"/>
          </a:ln>
        </p:spPr>
      </p:pic>
      <p:pic>
        <p:nvPicPr>
          <p:cNvPr id="516" name="屏幕快照 2019-02-25 下午3.52.21.png" descr="屏幕快照 2019-02-25 下午3.52.21.png"/>
          <p:cNvPicPr>
            <a:picLocks noChangeAspect="1"/>
          </p:cNvPicPr>
          <p:nvPr/>
        </p:nvPicPr>
        <p:blipFill>
          <a:blip r:embed="rId6">
            <a:extLst/>
          </a:blip>
          <a:stretch>
            <a:fillRect/>
          </a:stretch>
        </p:blipFill>
        <p:spPr>
          <a:xfrm>
            <a:off x="19710452" y="753368"/>
            <a:ext cx="4274543" cy="2100037"/>
          </a:xfrm>
          <a:prstGeom prst="rect">
            <a:avLst/>
          </a:prstGeom>
          <a:ln w="12700">
            <a:miter lim="400000"/>
          </a:ln>
        </p:spPr>
      </p:pic>
      <p:sp>
        <p:nvSpPr>
          <p:cNvPr id="517" name="选择题"/>
          <p:cNvSpPr/>
          <p:nvPr/>
        </p:nvSpPr>
        <p:spPr>
          <a:xfrm>
            <a:off x="18457625" y="3989448"/>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518" name="填空题"/>
          <p:cNvSpPr/>
          <p:nvPr/>
        </p:nvSpPr>
        <p:spPr>
          <a:xfrm>
            <a:off x="20066203" y="3989448"/>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2" name="1.2.6.4 实时系统的特点"/>
          <p:cNvSpPr/>
          <p:nvPr/>
        </p:nvSpPr>
        <p:spPr>
          <a:xfrm>
            <a:off x="178106" y="114119"/>
            <a:ext cx="5180905"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1.2.6.4 实时系统的特点</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课…"/>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课</a:t>
            </a:r>
          </a:p>
          <a:p>
            <a:pPr defTabSz="821531">
              <a:defRPr sz="13600">
                <a:solidFill>
                  <a:schemeClr val="accent4">
                    <a:satOff val="1488"/>
                    <a:lumOff val="-7242"/>
                  </a:schemeClr>
                </a:solidFill>
                <a:latin typeface="Hannotate SC Bold"/>
                <a:ea typeface="Hannotate SC Bold"/>
                <a:cs typeface="Hannotate SC Bold"/>
                <a:sym typeface="Hannotate SC Bold"/>
              </a:defRPr>
            </a:pPr>
            <a:r>
              <a:t>程</a:t>
            </a:r>
          </a:p>
          <a:p>
            <a:pPr defTabSz="821531">
              <a:defRPr sz="13600">
                <a:solidFill>
                  <a:schemeClr val="accent4">
                    <a:satOff val="1488"/>
                    <a:lumOff val="-7242"/>
                  </a:schemeClr>
                </a:solidFill>
                <a:latin typeface="Hannotate SC Bold"/>
                <a:ea typeface="Hannotate SC Bold"/>
                <a:cs typeface="Hannotate SC Bold"/>
                <a:sym typeface="Hannotate SC Bold"/>
              </a:defRPr>
            </a:pPr>
            <a:r>
              <a:t>内</a:t>
            </a:r>
          </a:p>
          <a:p>
            <a:pPr defTabSz="821531">
              <a:defRPr sz="13600">
                <a:solidFill>
                  <a:schemeClr val="accent4">
                    <a:satOff val="1488"/>
                    <a:lumOff val="-7242"/>
                  </a:schemeClr>
                </a:solidFill>
                <a:latin typeface="Hannotate SC Bold"/>
                <a:ea typeface="Hannotate SC Bold"/>
                <a:cs typeface="Hannotate SC Bold"/>
                <a:sym typeface="Hannotate SC Bold"/>
              </a:defRPr>
            </a:pPr>
            <a:r>
              <a:t>容</a:t>
            </a:r>
          </a:p>
        </p:txBody>
      </p:sp>
      <p:sp>
        <p:nvSpPr>
          <p:cNvPr id="69" name="没有上机！！！"/>
          <p:cNvSpPr/>
          <p:nvPr/>
        </p:nvSpPr>
        <p:spPr>
          <a:xfrm>
            <a:off x="18755765" y="5186237"/>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没有上机！！！</a:t>
            </a:r>
          </a:p>
        </p:txBody>
      </p:sp>
      <p:sp>
        <p:nvSpPr>
          <p:cNvPr id="70" name="没有上机！！！"/>
          <p:cNvSpPr/>
          <p:nvPr/>
        </p:nvSpPr>
        <p:spPr>
          <a:xfrm>
            <a:off x="18755765" y="6257455"/>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没有上机！！！</a:t>
            </a:r>
          </a:p>
        </p:txBody>
      </p:sp>
      <p:sp>
        <p:nvSpPr>
          <p:cNvPr id="71" name="没有上机！！！"/>
          <p:cNvSpPr/>
          <p:nvPr/>
        </p:nvSpPr>
        <p:spPr>
          <a:xfrm>
            <a:off x="18755765" y="7328672"/>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没有上机！！！</a:t>
            </a:r>
          </a:p>
        </p:txBody>
      </p:sp>
      <p:pic>
        <p:nvPicPr>
          <p:cNvPr id="72" name="屏幕快照 2019-02-25 下午1.29.55.png" descr="屏幕快照 2019-02-25 下午1.29.55.png"/>
          <p:cNvPicPr>
            <a:picLocks noChangeAspect="1"/>
          </p:cNvPicPr>
          <p:nvPr/>
        </p:nvPicPr>
        <p:blipFill>
          <a:blip r:embed="rId2">
            <a:extLst/>
          </a:blip>
          <a:stretch>
            <a:fillRect/>
          </a:stretch>
        </p:blipFill>
        <p:spPr>
          <a:xfrm>
            <a:off x="6267968" y="1419316"/>
            <a:ext cx="10022922" cy="10777335"/>
          </a:xfrm>
          <a:prstGeom prst="rect">
            <a:avLst/>
          </a:prstGeom>
          <a:ln w="12700">
            <a:miter lim="400000"/>
          </a:ln>
        </p:spPr>
      </p:pic>
    </p:spTree>
    <p:extLst>
      <p:ext uri="{BB962C8B-B14F-4D97-AF65-F5344CB8AC3E}">
        <p14:creationId xmlns:p14="http://schemas.microsoft.com/office/powerpoint/2010/main" val="172472354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523"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525" name="操作系统的发展"/>
          <p:cNvSpPr/>
          <p:nvPr/>
        </p:nvSpPr>
        <p:spPr>
          <a:xfrm>
            <a:off x="435982" y="910069"/>
            <a:ext cx="4923029"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操作系统的发展</a:t>
            </a:r>
          </a:p>
        </p:txBody>
      </p:sp>
      <p:sp>
        <p:nvSpPr>
          <p:cNvPr id="526" name="线条"/>
          <p:cNvSpPr/>
          <p:nvPr/>
        </p:nvSpPr>
        <p:spPr>
          <a:xfrm>
            <a:off x="3280704" y="6762573"/>
            <a:ext cx="17822593"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27" name="线条"/>
          <p:cNvSpPr/>
          <p:nvPr/>
        </p:nvSpPr>
        <p:spPr>
          <a:xfrm flipV="1">
            <a:off x="6765221"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528" name="线条"/>
          <p:cNvSpPr/>
          <p:nvPr/>
        </p:nvSpPr>
        <p:spPr>
          <a:xfrm flipV="1">
            <a:off x="10355253"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529" name="线条"/>
          <p:cNvSpPr/>
          <p:nvPr/>
        </p:nvSpPr>
        <p:spPr>
          <a:xfrm flipV="1">
            <a:off x="13945283" y="6394273"/>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530" name="线条"/>
          <p:cNvSpPr/>
          <p:nvPr/>
        </p:nvSpPr>
        <p:spPr>
          <a:xfrm flipV="1">
            <a:off x="17535315" y="6374636"/>
            <a:ext cx="1" cy="736601"/>
          </a:xfrm>
          <a:prstGeom prst="line">
            <a:avLst/>
          </a:prstGeom>
          <a:ln w="50800">
            <a:solidFill>
              <a:srgbClr val="000000"/>
            </a:solidFill>
            <a:miter lim="400000"/>
          </a:ln>
        </p:spPr>
        <p:txBody>
          <a:bodyPr lIns="50800" tIns="50800" rIns="50800" bIns="50800" anchor="ctr"/>
          <a:lstStyle/>
          <a:p>
            <a:pPr>
              <a:defRPr sz="3200"/>
            </a:pPr>
            <a:endParaRPr/>
          </a:p>
        </p:txBody>
      </p:sp>
      <p:sp>
        <p:nvSpPr>
          <p:cNvPr id="531" name="单道…"/>
          <p:cNvSpPr/>
          <p:nvPr/>
        </p:nvSpPr>
        <p:spPr>
          <a:xfrm>
            <a:off x="5260638" y="7571120"/>
            <a:ext cx="3009167" cy="1941218"/>
          </a:xfrm>
          <a:prstGeom prst="roundRect">
            <a:avLst>
              <a:gd name="adj" fmla="val 9813"/>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单道</a:t>
            </a:r>
          </a:p>
          <a:p>
            <a:pPr>
              <a:defRPr sz="4500">
                <a:solidFill>
                  <a:srgbClr val="FFFFFF"/>
                </a:solidFill>
              </a:defRPr>
            </a:pPr>
            <a:r>
              <a:t>批处理系统</a:t>
            </a:r>
          </a:p>
        </p:txBody>
      </p:sp>
      <p:sp>
        <p:nvSpPr>
          <p:cNvPr id="532" name="多道…"/>
          <p:cNvSpPr/>
          <p:nvPr/>
        </p:nvSpPr>
        <p:spPr>
          <a:xfrm>
            <a:off x="8850669" y="4079764"/>
            <a:ext cx="3009167" cy="1874263"/>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a:solidFill>
                  <a:srgbClr val="FFFFFF"/>
                </a:solidFill>
              </a:defRPr>
            </a:pPr>
            <a:r>
              <a:rPr b="1">
                <a:latin typeface="Helvetica"/>
                <a:ea typeface="Helvetica"/>
                <a:cs typeface="Helvetica"/>
                <a:sym typeface="Helvetica"/>
              </a:rPr>
              <a:t>多道</a:t>
            </a:r>
          </a:p>
          <a:p>
            <a:pPr>
              <a:defRPr sz="4500">
                <a:solidFill>
                  <a:srgbClr val="FFFFFF"/>
                </a:solidFill>
              </a:defRPr>
            </a:pPr>
            <a:r>
              <a:t>批处理系统</a:t>
            </a:r>
          </a:p>
        </p:txBody>
      </p:sp>
      <p:sp>
        <p:nvSpPr>
          <p:cNvPr id="533" name="分时…"/>
          <p:cNvSpPr/>
          <p:nvPr/>
        </p:nvSpPr>
        <p:spPr>
          <a:xfrm>
            <a:off x="12440701" y="7634486"/>
            <a:ext cx="3009167" cy="1814485"/>
          </a:xfrm>
          <a:prstGeom prst="roundRect">
            <a:avLst>
              <a:gd name="adj" fmla="val 10499"/>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分时</a:t>
            </a:r>
          </a:p>
          <a:p>
            <a:pPr>
              <a:defRPr sz="4500">
                <a:solidFill>
                  <a:srgbClr val="FFFFFF"/>
                </a:solidFill>
              </a:defRPr>
            </a:pPr>
            <a:r>
              <a:t>操作系统</a:t>
            </a:r>
          </a:p>
        </p:txBody>
      </p:sp>
      <p:sp>
        <p:nvSpPr>
          <p:cNvPr id="534" name="实时…"/>
          <p:cNvSpPr/>
          <p:nvPr/>
        </p:nvSpPr>
        <p:spPr>
          <a:xfrm>
            <a:off x="16030733" y="4076176"/>
            <a:ext cx="3009166" cy="1814485"/>
          </a:xfrm>
          <a:prstGeom prst="roundRect">
            <a:avLst>
              <a:gd name="adj" fmla="val 10499"/>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500" b="1">
                <a:solidFill>
                  <a:srgbClr val="FFFFFF"/>
                </a:solidFill>
                <a:latin typeface="Helvetica"/>
                <a:ea typeface="Helvetica"/>
                <a:cs typeface="Helvetica"/>
                <a:sym typeface="Helvetica"/>
              </a:defRPr>
            </a:pPr>
            <a:r>
              <a:t>实时</a:t>
            </a:r>
          </a:p>
          <a:p>
            <a:pPr>
              <a:defRPr sz="4500">
                <a:solidFill>
                  <a:srgbClr val="FFFFFF"/>
                </a:solidFill>
              </a:defRPr>
            </a:pPr>
            <a:r>
              <a:t>操作系统</a:t>
            </a:r>
          </a:p>
        </p:txBody>
      </p:sp>
      <p:pic>
        <p:nvPicPr>
          <p:cNvPr id="535" name="屏幕快照 2019-02-26 下午6.08.48.png" descr="屏幕快照 2019-02-26 下午6.08.48.png"/>
          <p:cNvPicPr>
            <a:picLocks noChangeAspect="1"/>
          </p:cNvPicPr>
          <p:nvPr/>
        </p:nvPicPr>
        <p:blipFill>
          <a:blip r:embed="rId5">
            <a:extLst/>
          </a:blip>
          <a:stretch>
            <a:fillRect/>
          </a:stretch>
        </p:blipFill>
        <p:spPr>
          <a:xfrm>
            <a:off x="18452838" y="10630288"/>
            <a:ext cx="5309881" cy="2191663"/>
          </a:xfrm>
          <a:prstGeom prst="rect">
            <a:avLst/>
          </a:prstGeom>
          <a:ln w="12700">
            <a:miter lim="400000"/>
          </a:ln>
        </p:spPr>
      </p:pic>
      <p:pic>
        <p:nvPicPr>
          <p:cNvPr id="536" name="屏幕快照 2019-02-26 下午6.08.48.png" descr="屏幕快照 2019-02-26 下午6.08.48.png"/>
          <p:cNvPicPr>
            <a:picLocks noChangeAspect="1"/>
          </p:cNvPicPr>
          <p:nvPr/>
        </p:nvPicPr>
        <p:blipFill>
          <a:blip r:embed="rId5">
            <a:extLst/>
          </a:blip>
          <a:stretch>
            <a:fillRect/>
          </a:stretch>
        </p:blipFill>
        <p:spPr>
          <a:xfrm>
            <a:off x="474352" y="2278073"/>
            <a:ext cx="5309882" cy="2191663"/>
          </a:xfrm>
          <a:prstGeom prst="rect">
            <a:avLst/>
          </a:prstGeom>
          <a:ln w="12700">
            <a:miter lim="400000"/>
          </a:ln>
        </p:spPr>
      </p:pic>
      <p:sp>
        <p:nvSpPr>
          <p:cNvPr id="17" name="1.2 操作系统的发展"/>
          <p:cNvSpPr/>
          <p:nvPr/>
        </p:nvSpPr>
        <p:spPr>
          <a:xfrm>
            <a:off x="169333" y="122375"/>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1.2.0</a:t>
            </a:r>
            <a:r>
              <a:rPr lang="zh-CN" altLang="en-US" dirty="0">
                <a:solidFill>
                  <a:schemeClr val="bg2"/>
                </a:solidFill>
                <a:latin typeface="SimSun" charset="-122"/>
                <a:ea typeface="SimSun" charset="-122"/>
                <a:cs typeface="SimSun" charset="-122"/>
              </a:rPr>
              <a:t>零、操作系统的发展</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541"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42" name="1804…"/>
          <p:cNvSpPr/>
          <p:nvPr/>
        </p:nvSpPr>
        <p:spPr>
          <a:xfrm>
            <a:off x="3465519" y="4063643"/>
            <a:ext cx="17704072" cy="5488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lang="en-US" altLang="zh-CN" dirty="0" smtClean="0"/>
              <a:t>1904</a:t>
            </a:r>
            <a:endParaRPr dirty="0"/>
          </a:p>
          <a:p>
            <a:pPr algn="l">
              <a:defRPr>
                <a:latin typeface="Hannotate SC Regular"/>
                <a:ea typeface="Hannotate SC Regular"/>
                <a:cs typeface="Hannotate SC Regular"/>
                <a:sym typeface="Hannotate SC Regular"/>
              </a:defRPr>
            </a:pPr>
            <a:r>
              <a:rPr lang="zh-CN" altLang="en-US" dirty="0">
                <a:sym typeface="Hannotate SC Regular"/>
              </a:rPr>
              <a:t>引入多道程序系统的主要目的是（  </a:t>
            </a:r>
            <a:r>
              <a:rPr lang="zh-CN" altLang="en-US" dirty="0" smtClean="0">
                <a:sym typeface="Hannotate SC Regular"/>
              </a:rPr>
              <a:t>）</a:t>
            </a:r>
            <a:endParaRPr lang="en-US" altLang="zh-CN" dirty="0" smtClean="0">
              <a:sym typeface="Hannotate SC Regular"/>
            </a:endParaRPr>
          </a:p>
          <a:p>
            <a:pPr algn="l">
              <a:defRPr>
                <a:latin typeface="Hannotate SC Regular"/>
                <a:ea typeface="Hannotate SC Regular"/>
                <a:cs typeface="Hannotate SC Regular"/>
                <a:sym typeface="Hannotate SC Regular"/>
              </a:defRPr>
            </a:pPr>
            <a:endParaRPr dirty="0"/>
          </a:p>
          <a:p>
            <a:pPr algn="l">
              <a:defRPr>
                <a:latin typeface="Hannotate SC Regular"/>
                <a:ea typeface="Hannotate SC Regular"/>
                <a:cs typeface="Hannotate SC Regular"/>
                <a:sym typeface="Hannotate SC Regular"/>
              </a:defRPr>
            </a:pPr>
            <a:r>
              <a:rPr lang="en-US" altLang="zh-CN" dirty="0"/>
              <a:t>A:</a:t>
            </a:r>
            <a:r>
              <a:rPr lang="zh-CN" altLang="en-US" dirty="0"/>
              <a:t>为了充分利用主存储器</a:t>
            </a:r>
          </a:p>
          <a:p>
            <a:pPr algn="l">
              <a:defRPr>
                <a:latin typeface="Hannotate SC Regular"/>
                <a:ea typeface="Hannotate SC Regular"/>
                <a:cs typeface="Hannotate SC Regular"/>
                <a:sym typeface="Hannotate SC Regular"/>
              </a:defRPr>
            </a:pPr>
            <a:r>
              <a:rPr lang="en-US" altLang="zh-CN" dirty="0"/>
              <a:t>B:</a:t>
            </a:r>
            <a:r>
              <a:rPr lang="zh-CN" altLang="en-US" dirty="0"/>
              <a:t>充分利用</a:t>
            </a:r>
            <a:r>
              <a:rPr lang="en-US" altLang="zh-CN" dirty="0"/>
              <a:t>CPU</a:t>
            </a:r>
            <a:r>
              <a:rPr lang="zh-CN" altLang="en-US" dirty="0"/>
              <a:t>，减少</a:t>
            </a:r>
            <a:r>
              <a:rPr lang="en-US" altLang="zh-CN" dirty="0"/>
              <a:t>CPU</a:t>
            </a:r>
            <a:r>
              <a:rPr lang="zh-CN" altLang="en-US" dirty="0"/>
              <a:t>的等待时间</a:t>
            </a:r>
          </a:p>
          <a:p>
            <a:pPr algn="l">
              <a:defRPr>
                <a:latin typeface="Hannotate SC Regular"/>
                <a:ea typeface="Hannotate SC Regular"/>
                <a:cs typeface="Hannotate SC Regular"/>
                <a:sym typeface="Hannotate SC Regular"/>
              </a:defRPr>
            </a:pPr>
            <a:r>
              <a:rPr lang="en-US" altLang="zh-CN" dirty="0"/>
              <a:t>C:</a:t>
            </a:r>
            <a:r>
              <a:rPr lang="zh-CN" altLang="en-US" dirty="0"/>
              <a:t>提高实时响应速度</a:t>
            </a:r>
          </a:p>
          <a:p>
            <a:pPr algn="l">
              <a:defRPr>
                <a:latin typeface="Hannotate SC Regular"/>
                <a:ea typeface="Hannotate SC Regular"/>
                <a:cs typeface="Hannotate SC Regular"/>
                <a:sym typeface="Hannotate SC Regular"/>
              </a:defRPr>
            </a:pPr>
            <a:r>
              <a:rPr lang="en-US" altLang="zh-CN" dirty="0"/>
              <a:t>D:</a:t>
            </a:r>
            <a:r>
              <a:rPr lang="zh-CN" altLang="en-US" dirty="0"/>
              <a:t>增强系统的交互能力</a:t>
            </a:r>
          </a:p>
        </p:txBody>
      </p:sp>
      <p:sp>
        <p:nvSpPr>
          <p:cNvPr id="543"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7" name="1.2 操作系统的发展"/>
          <p:cNvSpPr/>
          <p:nvPr/>
        </p:nvSpPr>
        <p:spPr>
          <a:xfrm>
            <a:off x="169333" y="122375"/>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1.2.0</a:t>
            </a:r>
            <a:r>
              <a:rPr lang="zh-CN" altLang="en-US" dirty="0">
                <a:solidFill>
                  <a:schemeClr val="bg2"/>
                </a:solidFill>
                <a:latin typeface="SimSun" charset="-122"/>
                <a:ea typeface="SimSun" charset="-122"/>
                <a:cs typeface="SimSun" charset="-122"/>
              </a:rPr>
              <a:t>零、操作系统的发展</a:t>
            </a:r>
            <a:endParaRPr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153261489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541"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42" name="1804…"/>
          <p:cNvSpPr/>
          <p:nvPr/>
        </p:nvSpPr>
        <p:spPr>
          <a:xfrm>
            <a:off x="3465519" y="4063643"/>
            <a:ext cx="17704072" cy="5488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lang="en-US" altLang="zh-CN" dirty="0" smtClean="0"/>
              <a:t>1904</a:t>
            </a:r>
            <a:endParaRPr dirty="0"/>
          </a:p>
          <a:p>
            <a:pPr algn="l">
              <a:defRPr>
                <a:latin typeface="Hannotate SC Regular"/>
                <a:ea typeface="Hannotate SC Regular"/>
                <a:cs typeface="Hannotate SC Regular"/>
                <a:sym typeface="Hannotate SC Regular"/>
              </a:defRPr>
            </a:pPr>
            <a:r>
              <a:rPr lang="zh-CN" altLang="en-US" dirty="0">
                <a:sym typeface="Hannotate SC Regular"/>
              </a:rPr>
              <a:t>引入多道程序系统的主要目的是（  </a:t>
            </a:r>
            <a:r>
              <a:rPr lang="zh-CN" altLang="en-US" dirty="0" smtClean="0">
                <a:sym typeface="Hannotate SC Regular"/>
              </a:rPr>
              <a:t>）</a:t>
            </a:r>
            <a:endParaRPr lang="en-US" altLang="zh-CN" dirty="0" smtClean="0">
              <a:sym typeface="Hannotate SC Regular"/>
            </a:endParaRPr>
          </a:p>
          <a:p>
            <a:pPr algn="l">
              <a:defRPr>
                <a:latin typeface="Hannotate SC Regular"/>
                <a:ea typeface="Hannotate SC Regular"/>
                <a:cs typeface="Hannotate SC Regular"/>
                <a:sym typeface="Hannotate SC Regular"/>
              </a:defRPr>
            </a:pPr>
            <a:endParaRPr dirty="0"/>
          </a:p>
          <a:p>
            <a:pPr algn="l">
              <a:defRPr>
                <a:latin typeface="Hannotate SC Regular"/>
                <a:ea typeface="Hannotate SC Regular"/>
                <a:cs typeface="Hannotate SC Regular"/>
                <a:sym typeface="Hannotate SC Regular"/>
              </a:defRPr>
            </a:pPr>
            <a:r>
              <a:rPr lang="en-US" altLang="zh-CN" dirty="0" smtClean="0"/>
              <a:t>A:</a:t>
            </a:r>
            <a:r>
              <a:rPr lang="zh-CN" altLang="en-US" dirty="0" smtClean="0"/>
              <a:t>为了充分利用主存储器</a:t>
            </a:r>
          </a:p>
          <a:p>
            <a:pPr algn="l">
              <a:defRPr>
                <a:latin typeface="Hannotate SC Regular"/>
                <a:ea typeface="Hannotate SC Regular"/>
                <a:cs typeface="Hannotate SC Regular"/>
                <a:sym typeface="Hannotate SC Regular"/>
              </a:defRPr>
            </a:pPr>
            <a:r>
              <a:rPr lang="en-US" altLang="zh-CN" dirty="0" smtClean="0">
                <a:solidFill>
                  <a:srgbClr val="C00000"/>
                </a:solidFill>
              </a:rPr>
              <a:t>B:</a:t>
            </a:r>
            <a:r>
              <a:rPr lang="zh-CN" altLang="en-US" dirty="0" smtClean="0">
                <a:solidFill>
                  <a:srgbClr val="C00000"/>
                </a:solidFill>
              </a:rPr>
              <a:t>充分利用</a:t>
            </a:r>
            <a:r>
              <a:rPr lang="en-US" altLang="zh-CN" dirty="0" smtClean="0">
                <a:solidFill>
                  <a:srgbClr val="C00000"/>
                </a:solidFill>
              </a:rPr>
              <a:t>CPU</a:t>
            </a:r>
            <a:r>
              <a:rPr lang="zh-CN" altLang="en-US" dirty="0" smtClean="0">
                <a:solidFill>
                  <a:srgbClr val="C00000"/>
                </a:solidFill>
              </a:rPr>
              <a:t>，减少</a:t>
            </a:r>
            <a:r>
              <a:rPr lang="en-US" altLang="zh-CN" dirty="0" smtClean="0">
                <a:solidFill>
                  <a:srgbClr val="C00000"/>
                </a:solidFill>
              </a:rPr>
              <a:t>CPU</a:t>
            </a:r>
            <a:r>
              <a:rPr lang="zh-CN" altLang="en-US" dirty="0" smtClean="0">
                <a:solidFill>
                  <a:srgbClr val="C00000"/>
                </a:solidFill>
              </a:rPr>
              <a:t>的等待时间</a:t>
            </a:r>
          </a:p>
          <a:p>
            <a:pPr algn="l">
              <a:defRPr>
                <a:latin typeface="Hannotate SC Regular"/>
                <a:ea typeface="Hannotate SC Regular"/>
                <a:cs typeface="Hannotate SC Regular"/>
                <a:sym typeface="Hannotate SC Regular"/>
              </a:defRPr>
            </a:pPr>
            <a:r>
              <a:rPr lang="en-US" altLang="zh-CN" dirty="0" smtClean="0"/>
              <a:t>C</a:t>
            </a:r>
            <a:r>
              <a:rPr lang="en-US" altLang="zh-CN" dirty="0"/>
              <a:t>:</a:t>
            </a:r>
            <a:r>
              <a:rPr lang="zh-CN" altLang="en-US" dirty="0"/>
              <a:t>提高实时响应速度</a:t>
            </a:r>
          </a:p>
          <a:p>
            <a:pPr algn="l">
              <a:defRPr>
                <a:latin typeface="Hannotate SC Regular"/>
                <a:ea typeface="Hannotate SC Regular"/>
                <a:cs typeface="Hannotate SC Regular"/>
                <a:sym typeface="Hannotate SC Regular"/>
              </a:defRPr>
            </a:pPr>
            <a:r>
              <a:rPr lang="en-US" altLang="zh-CN" dirty="0"/>
              <a:t>D:</a:t>
            </a:r>
            <a:r>
              <a:rPr lang="zh-CN" altLang="en-US" dirty="0"/>
              <a:t>增强系统的交互能力</a:t>
            </a:r>
          </a:p>
        </p:txBody>
      </p:sp>
      <p:sp>
        <p:nvSpPr>
          <p:cNvPr id="543"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7" name="1.2 操作系统的发展"/>
          <p:cNvSpPr/>
          <p:nvPr/>
        </p:nvSpPr>
        <p:spPr>
          <a:xfrm>
            <a:off x="169333" y="122375"/>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1.2.0</a:t>
            </a:r>
            <a:r>
              <a:rPr lang="zh-CN" altLang="en-US" dirty="0">
                <a:solidFill>
                  <a:schemeClr val="bg2"/>
                </a:solidFill>
                <a:latin typeface="SimSun" charset="-122"/>
                <a:ea typeface="SimSun" charset="-122"/>
                <a:cs typeface="SimSun" charset="-122"/>
              </a:rPr>
              <a:t>零、操作系统的发展</a:t>
            </a:r>
            <a:endParaRPr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164966000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541"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42" name="1804…"/>
          <p:cNvSpPr/>
          <p:nvPr/>
        </p:nvSpPr>
        <p:spPr>
          <a:xfrm>
            <a:off x="3465519" y="3645683"/>
            <a:ext cx="17704072"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1804</a:t>
            </a:r>
          </a:p>
          <a:p>
            <a:pPr algn="l">
              <a:defRPr>
                <a:latin typeface="Hannotate SC Regular"/>
                <a:ea typeface="Hannotate SC Regular"/>
                <a:cs typeface="Hannotate SC Regular"/>
                <a:sym typeface="Hannotate SC Regular"/>
              </a:defRPr>
            </a:pPr>
            <a:r>
              <a:t>关于操作系统，以下叙述中正确的是（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批处理系统主要缺点是缺乏交互能力</a:t>
            </a:r>
          </a:p>
          <a:p>
            <a:pPr algn="l">
              <a:defRPr>
                <a:latin typeface="Hannotate SC Regular"/>
                <a:ea typeface="Hannotate SC Regular"/>
                <a:cs typeface="Hannotate SC Regular"/>
                <a:sym typeface="Hannotate SC Regular"/>
              </a:defRPr>
            </a:pPr>
            <a:r>
              <a:t>B. 分时系统不一定都具有人机交互能力</a:t>
            </a:r>
          </a:p>
          <a:p>
            <a:pPr algn="l">
              <a:defRPr>
                <a:latin typeface="Hannotate SC Regular"/>
                <a:ea typeface="Hannotate SC Regular"/>
                <a:cs typeface="Hannotate SC Regular"/>
                <a:sym typeface="Hannotate SC Regular"/>
              </a:defRPr>
            </a:pPr>
            <a:r>
              <a:t>C. 从响应时间的角度来看，实时系统与分时系统的要求差不多</a:t>
            </a:r>
          </a:p>
          <a:p>
            <a:pPr algn="l">
              <a:defRPr>
                <a:latin typeface="Hannotate SC Regular"/>
                <a:ea typeface="Hannotate SC Regular"/>
                <a:cs typeface="Hannotate SC Regular"/>
                <a:sym typeface="Hannotate SC Regular"/>
              </a:defRPr>
            </a:pPr>
            <a:r>
              <a:t>D. 采用多道批处理系统也具有人机交互功能</a:t>
            </a:r>
          </a:p>
        </p:txBody>
      </p:sp>
      <p:sp>
        <p:nvSpPr>
          <p:cNvPr id="543"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7" name="1.2 操作系统的发展"/>
          <p:cNvSpPr/>
          <p:nvPr/>
        </p:nvSpPr>
        <p:spPr>
          <a:xfrm>
            <a:off x="169333" y="122375"/>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1.2.0</a:t>
            </a:r>
            <a:r>
              <a:rPr lang="zh-CN" altLang="en-US" dirty="0">
                <a:solidFill>
                  <a:schemeClr val="bg2"/>
                </a:solidFill>
                <a:latin typeface="SimSun" charset="-122"/>
                <a:ea typeface="SimSun" charset="-122"/>
                <a:cs typeface="SimSun" charset="-122"/>
              </a:rPr>
              <a:t>零、操作系统的发展</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546"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47" name="1804…"/>
          <p:cNvSpPr/>
          <p:nvPr/>
        </p:nvSpPr>
        <p:spPr>
          <a:xfrm>
            <a:off x="3465519" y="3645683"/>
            <a:ext cx="17704072"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1804</a:t>
            </a:r>
          </a:p>
          <a:p>
            <a:pPr algn="l">
              <a:defRPr>
                <a:latin typeface="Hannotate SC Regular"/>
                <a:ea typeface="Hannotate SC Regular"/>
                <a:cs typeface="Hannotate SC Regular"/>
                <a:sym typeface="Hannotate SC Regular"/>
              </a:defRPr>
            </a:pPr>
            <a:r>
              <a:t>关于操作系统，以下叙述中正确的是（ </a:t>
            </a:r>
            <a:r>
              <a:rPr>
                <a:solidFill>
                  <a:schemeClr val="accent5"/>
                </a:solidFill>
                <a:latin typeface="Hannotate SC Bold"/>
                <a:ea typeface="Hannotate SC Bold"/>
                <a:cs typeface="Hannotate SC Bold"/>
                <a:sym typeface="Hannotate SC Bold"/>
              </a:rPr>
              <a:t>A</a:t>
            </a:r>
            <a:r>
              <a:t> ）</a:t>
            </a:r>
          </a:p>
          <a:p>
            <a:pPr algn="l">
              <a:defRPr>
                <a:latin typeface="Hannotate SC Regular"/>
                <a:ea typeface="Hannotate SC Regular"/>
                <a:cs typeface="Hannotate SC Regular"/>
                <a:sym typeface="Hannotate SC Regular"/>
              </a:defRPr>
            </a:pPr>
            <a:endParaRPr/>
          </a:p>
          <a:p>
            <a:pPr algn="l">
              <a:defRPr>
                <a:solidFill>
                  <a:schemeClr val="accent5"/>
                </a:solidFill>
                <a:latin typeface="Hannotate SC Regular"/>
                <a:ea typeface="Hannotate SC Regular"/>
                <a:cs typeface="Hannotate SC Regular"/>
                <a:sym typeface="Hannotate SC Regular"/>
              </a:defRPr>
            </a:pPr>
            <a:r>
              <a:t>A. 批处理系统主要缺点是缺乏交互能力</a:t>
            </a:r>
          </a:p>
          <a:p>
            <a:pPr algn="l">
              <a:defRPr>
                <a:latin typeface="Hannotate SC Regular"/>
                <a:ea typeface="Hannotate SC Regular"/>
                <a:cs typeface="Hannotate SC Regular"/>
                <a:sym typeface="Hannotate SC Regular"/>
              </a:defRPr>
            </a:pPr>
            <a:r>
              <a:t>B. 分时系统不一定都具有人机交互能力</a:t>
            </a:r>
          </a:p>
          <a:p>
            <a:pPr algn="l">
              <a:defRPr>
                <a:latin typeface="Hannotate SC Regular"/>
                <a:ea typeface="Hannotate SC Regular"/>
                <a:cs typeface="Hannotate SC Regular"/>
                <a:sym typeface="Hannotate SC Regular"/>
              </a:defRPr>
            </a:pPr>
            <a:r>
              <a:t>C. 从响应时间的角度来看，实时系统与分时系统的要求差不多</a:t>
            </a:r>
          </a:p>
          <a:p>
            <a:pPr algn="l">
              <a:defRPr>
                <a:latin typeface="Hannotate SC Regular"/>
                <a:ea typeface="Hannotate SC Regular"/>
                <a:cs typeface="Hannotate SC Regular"/>
                <a:sym typeface="Hannotate SC Regular"/>
              </a:defRPr>
            </a:pPr>
            <a:r>
              <a:t>D. 采用多道批处理系统也具有人机交互功能</a:t>
            </a:r>
          </a:p>
        </p:txBody>
      </p:sp>
      <p:sp>
        <p:nvSpPr>
          <p:cNvPr id="548"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7" name="1.2 操作系统的发展"/>
          <p:cNvSpPr/>
          <p:nvPr/>
        </p:nvSpPr>
        <p:spPr>
          <a:xfrm>
            <a:off x="169333" y="122375"/>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1.2.0</a:t>
            </a:r>
            <a:r>
              <a:rPr lang="zh-CN" altLang="en-US" dirty="0">
                <a:solidFill>
                  <a:schemeClr val="bg2"/>
                </a:solidFill>
                <a:latin typeface="SimSun" charset="-122"/>
                <a:ea typeface="SimSun" charset="-122"/>
                <a:cs typeface="SimSun" charset="-122"/>
              </a:rPr>
              <a:t>零、操作系统的发展</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593"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94" name="1810…"/>
          <p:cNvSpPr/>
          <p:nvPr/>
        </p:nvSpPr>
        <p:spPr>
          <a:xfrm>
            <a:off x="3465519" y="3645683"/>
            <a:ext cx="15578248"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1810</a:t>
            </a:r>
          </a:p>
          <a:p>
            <a:pPr algn="l">
              <a:defRPr>
                <a:latin typeface="Hannotate SC Regular"/>
                <a:ea typeface="Hannotate SC Regular"/>
                <a:cs typeface="Hannotate SC Regular"/>
                <a:sym typeface="Hannotate SC Regular"/>
              </a:defRPr>
            </a:pPr>
            <a:r>
              <a:t>以下不属于分时系统基本特征的是（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多路性</a:t>
            </a:r>
          </a:p>
          <a:p>
            <a:pPr algn="l">
              <a:defRPr>
                <a:latin typeface="Hannotate SC Regular"/>
                <a:ea typeface="Hannotate SC Regular"/>
                <a:cs typeface="Hannotate SC Regular"/>
                <a:sym typeface="Hannotate SC Regular"/>
              </a:defRPr>
            </a:pPr>
            <a:r>
              <a:t>B. 独立性</a:t>
            </a:r>
          </a:p>
          <a:p>
            <a:pPr algn="l">
              <a:defRPr>
                <a:latin typeface="Hannotate SC Regular"/>
                <a:ea typeface="Hannotate SC Regular"/>
                <a:cs typeface="Hannotate SC Regular"/>
                <a:sym typeface="Hannotate SC Regular"/>
              </a:defRPr>
            </a:pPr>
            <a:r>
              <a:t>C. 原子性</a:t>
            </a:r>
          </a:p>
          <a:p>
            <a:pPr algn="l">
              <a:defRPr>
                <a:latin typeface="Hannotate SC Regular"/>
                <a:ea typeface="Hannotate SC Regular"/>
                <a:cs typeface="Hannotate SC Regular"/>
                <a:sym typeface="Hannotate SC Regular"/>
              </a:defRPr>
            </a:pPr>
            <a:r>
              <a:t>D. 交互性</a:t>
            </a:r>
          </a:p>
        </p:txBody>
      </p:sp>
      <p:sp>
        <p:nvSpPr>
          <p:cNvPr id="595"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7" name="1.2 操作系统的发展"/>
          <p:cNvSpPr/>
          <p:nvPr/>
        </p:nvSpPr>
        <p:spPr>
          <a:xfrm>
            <a:off x="169333" y="122375"/>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1.2.0</a:t>
            </a:r>
            <a:r>
              <a:rPr lang="zh-CN" altLang="en-US" dirty="0">
                <a:solidFill>
                  <a:schemeClr val="bg2"/>
                </a:solidFill>
                <a:latin typeface="SimSun" charset="-122"/>
                <a:ea typeface="SimSun" charset="-122"/>
                <a:cs typeface="SimSun" charset="-122"/>
              </a:rPr>
              <a:t>零、操作系统的发展</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598"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99" name="1810…"/>
          <p:cNvSpPr/>
          <p:nvPr/>
        </p:nvSpPr>
        <p:spPr>
          <a:xfrm>
            <a:off x="3465519" y="3645683"/>
            <a:ext cx="15578248"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1810</a:t>
            </a:r>
          </a:p>
          <a:p>
            <a:pPr algn="l">
              <a:defRPr>
                <a:latin typeface="Hannotate SC Regular"/>
                <a:ea typeface="Hannotate SC Regular"/>
                <a:cs typeface="Hannotate SC Regular"/>
                <a:sym typeface="Hannotate SC Regular"/>
              </a:defRPr>
            </a:pPr>
            <a:r>
              <a:t>以下不属于分时系统基本特征的是（ </a:t>
            </a:r>
            <a:r>
              <a:rPr>
                <a:solidFill>
                  <a:schemeClr val="accent5"/>
                </a:solidFill>
              </a:rPr>
              <a:t>C</a:t>
            </a:r>
            <a:r>
              <a:t>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多路性</a:t>
            </a:r>
          </a:p>
          <a:p>
            <a:pPr algn="l">
              <a:defRPr>
                <a:latin typeface="Hannotate SC Regular"/>
                <a:ea typeface="Hannotate SC Regular"/>
                <a:cs typeface="Hannotate SC Regular"/>
                <a:sym typeface="Hannotate SC Regular"/>
              </a:defRPr>
            </a:pPr>
            <a:r>
              <a:t>B. 独立性</a:t>
            </a:r>
          </a:p>
          <a:p>
            <a:pPr algn="l">
              <a:defRPr>
                <a:solidFill>
                  <a:schemeClr val="accent5"/>
                </a:solidFill>
                <a:latin typeface="Hannotate SC Regular"/>
                <a:ea typeface="Hannotate SC Regular"/>
                <a:cs typeface="Hannotate SC Regular"/>
                <a:sym typeface="Hannotate SC Regular"/>
              </a:defRPr>
            </a:pPr>
            <a:r>
              <a:t>C. 原子性</a:t>
            </a:r>
          </a:p>
          <a:p>
            <a:pPr algn="l">
              <a:defRPr>
                <a:latin typeface="Hannotate SC Regular"/>
                <a:ea typeface="Hannotate SC Regular"/>
                <a:cs typeface="Hannotate SC Regular"/>
                <a:sym typeface="Hannotate SC Regular"/>
              </a:defRPr>
            </a:pPr>
            <a:r>
              <a:t>D. 交互性</a:t>
            </a:r>
          </a:p>
        </p:txBody>
      </p:sp>
      <p:sp>
        <p:nvSpPr>
          <p:cNvPr id="600"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7" name="1.2 操作系统的发展"/>
          <p:cNvSpPr/>
          <p:nvPr/>
        </p:nvSpPr>
        <p:spPr>
          <a:xfrm>
            <a:off x="169333" y="122375"/>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1.2.0</a:t>
            </a:r>
            <a:r>
              <a:rPr lang="zh-CN" altLang="en-US" dirty="0">
                <a:solidFill>
                  <a:schemeClr val="bg2"/>
                </a:solidFill>
                <a:latin typeface="SimSun" charset="-122"/>
                <a:ea typeface="SimSun" charset="-122"/>
                <a:cs typeface="SimSun" charset="-122"/>
              </a:rPr>
              <a:t>零、操作系统的发展</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603" name="🐂牛刀小试"/>
          <p:cNvSpPr/>
          <p:nvPr/>
        </p:nvSpPr>
        <p:spPr>
          <a:xfrm>
            <a:off x="3583001" y="3822343"/>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04" name="1804…"/>
          <p:cNvSpPr/>
          <p:nvPr/>
        </p:nvSpPr>
        <p:spPr>
          <a:xfrm>
            <a:off x="3753040" y="5942534"/>
            <a:ext cx="1811491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1804</a:t>
            </a:r>
          </a:p>
          <a:p>
            <a:pPr algn="l">
              <a:defRPr>
                <a:latin typeface="Hannotate SC Regular"/>
                <a:ea typeface="Hannotate SC Regular"/>
                <a:cs typeface="Hannotate SC Regular"/>
                <a:sym typeface="Hannotate SC Regular"/>
              </a:defRPr>
            </a:pPr>
            <a:r>
              <a:t>分时系统的四个特征是：多路性、______、______和交互性。</a:t>
            </a:r>
          </a:p>
        </p:txBody>
      </p:sp>
      <p:sp>
        <p:nvSpPr>
          <p:cNvPr id="605"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7" name="1.2 操作系统的发展"/>
          <p:cNvSpPr/>
          <p:nvPr/>
        </p:nvSpPr>
        <p:spPr>
          <a:xfrm>
            <a:off x="169333" y="122375"/>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1.2.0</a:t>
            </a:r>
            <a:r>
              <a:rPr lang="zh-CN" altLang="en-US" dirty="0">
                <a:solidFill>
                  <a:schemeClr val="bg2"/>
                </a:solidFill>
                <a:latin typeface="SimSun" charset="-122"/>
                <a:ea typeface="SimSun" charset="-122"/>
                <a:cs typeface="SimSun" charset="-122"/>
              </a:rPr>
              <a:t>零、操作系统的发展</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608" name="🐂牛刀小试"/>
          <p:cNvSpPr/>
          <p:nvPr/>
        </p:nvSpPr>
        <p:spPr>
          <a:xfrm>
            <a:off x="3583001" y="3822343"/>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09" name="1804…"/>
          <p:cNvSpPr/>
          <p:nvPr/>
        </p:nvSpPr>
        <p:spPr>
          <a:xfrm>
            <a:off x="3753040" y="5942534"/>
            <a:ext cx="1811491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1804</a:t>
            </a:r>
          </a:p>
          <a:p>
            <a:pPr algn="l">
              <a:defRPr>
                <a:latin typeface="Hannotate SC Regular"/>
                <a:ea typeface="Hannotate SC Regular"/>
                <a:cs typeface="Hannotate SC Regular"/>
                <a:sym typeface="Hannotate SC Regular"/>
              </a:defRPr>
            </a:pPr>
            <a:r>
              <a:t>分时系统的四个特征是：多路性、______、______和交互性。</a:t>
            </a:r>
          </a:p>
        </p:txBody>
      </p:sp>
      <p:sp>
        <p:nvSpPr>
          <p:cNvPr id="610" name="独立性"/>
          <p:cNvSpPr/>
          <p:nvPr/>
        </p:nvSpPr>
        <p:spPr>
          <a:xfrm>
            <a:off x="13206745" y="6257455"/>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独立性</a:t>
            </a:r>
          </a:p>
        </p:txBody>
      </p:sp>
      <p:sp>
        <p:nvSpPr>
          <p:cNvPr id="611" name="及时性"/>
          <p:cNvSpPr/>
          <p:nvPr/>
        </p:nvSpPr>
        <p:spPr>
          <a:xfrm>
            <a:off x="15718607" y="6257455"/>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及时性</a:t>
            </a:r>
          </a:p>
        </p:txBody>
      </p:sp>
      <p:sp>
        <p:nvSpPr>
          <p:cNvPr id="612"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8" name="1.2 操作系统的发展"/>
          <p:cNvSpPr/>
          <p:nvPr/>
        </p:nvSpPr>
        <p:spPr>
          <a:xfrm>
            <a:off x="169333" y="122375"/>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1.2.0</a:t>
            </a:r>
            <a:r>
              <a:rPr lang="zh-CN" altLang="en-US" dirty="0">
                <a:solidFill>
                  <a:schemeClr val="bg2"/>
                </a:solidFill>
                <a:latin typeface="SimSun" charset="-122"/>
                <a:ea typeface="SimSun" charset="-122"/>
                <a:cs typeface="SimSun" charset="-122"/>
              </a:rPr>
              <a:t>零、操作系统的发展</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第二节 操作系统的发展"/>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操作系统的发展</a:t>
            </a:r>
          </a:p>
        </p:txBody>
      </p:sp>
      <p:sp>
        <p:nvSpPr>
          <p:cNvPr id="615"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617" name="操作系统产品现状"/>
          <p:cNvSpPr/>
          <p:nvPr/>
        </p:nvSpPr>
        <p:spPr>
          <a:xfrm>
            <a:off x="435982" y="910069"/>
            <a:ext cx="5486734"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操作系统产品现状</a:t>
            </a:r>
          </a:p>
        </p:txBody>
      </p:sp>
      <p:sp>
        <p:nvSpPr>
          <p:cNvPr id="618"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pic>
        <p:nvPicPr>
          <p:cNvPr id="619" name="屏幕快照 2019-02-25 下午4.29.13.png" descr="屏幕快照 2019-02-25 下午4.29.13.png"/>
          <p:cNvPicPr>
            <a:picLocks noChangeAspect="1"/>
          </p:cNvPicPr>
          <p:nvPr/>
        </p:nvPicPr>
        <p:blipFill>
          <a:blip r:embed="rId4">
            <a:extLst/>
          </a:blip>
          <a:stretch>
            <a:fillRect/>
          </a:stretch>
        </p:blipFill>
        <p:spPr>
          <a:xfrm>
            <a:off x="3118874" y="3159714"/>
            <a:ext cx="18146252" cy="7396572"/>
          </a:xfrm>
          <a:prstGeom prst="rect">
            <a:avLst/>
          </a:prstGeom>
          <a:ln w="12700">
            <a:miter lim="400000"/>
          </a:ln>
        </p:spPr>
      </p:pic>
      <p:pic>
        <p:nvPicPr>
          <p:cNvPr id="620" name="屏幕快照 2019-02-25 下午3.52.32.png" descr="屏幕快照 2019-02-25 下午3.52.32.png"/>
          <p:cNvPicPr>
            <a:picLocks noChangeAspect="1"/>
          </p:cNvPicPr>
          <p:nvPr/>
        </p:nvPicPr>
        <p:blipFill>
          <a:blip r:embed="rId5">
            <a:extLst/>
          </a:blip>
          <a:stretch>
            <a:fillRect/>
          </a:stretch>
        </p:blipFill>
        <p:spPr>
          <a:xfrm>
            <a:off x="19870539" y="669069"/>
            <a:ext cx="4062223" cy="2151422"/>
          </a:xfrm>
          <a:prstGeom prst="rect">
            <a:avLst/>
          </a:prstGeom>
          <a:ln w="12700">
            <a:miter lim="400000"/>
          </a:ln>
        </p:spPr>
      </p:pic>
      <p:sp>
        <p:nvSpPr>
          <p:cNvPr id="9" name="1.2 操作系统的发展"/>
          <p:cNvSpPr/>
          <p:nvPr/>
        </p:nvSpPr>
        <p:spPr>
          <a:xfrm>
            <a:off x="255885" y="105864"/>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1.2 操作系统的发展</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屏幕快照 2018-04-02 下午7.07.49.png" descr="屏幕快照 2018-04-02 下午7.07.49.png"/>
          <p:cNvPicPr>
            <a:picLocks noChangeAspect="1"/>
          </p:cNvPicPr>
          <p:nvPr/>
        </p:nvPicPr>
        <p:blipFill>
          <a:blip r:embed="rId3">
            <a:extLst/>
          </a:blip>
          <a:stretch>
            <a:fillRect/>
          </a:stretch>
        </p:blipFill>
        <p:spPr>
          <a:xfrm>
            <a:off x="5044195" y="4539378"/>
            <a:ext cx="7572376" cy="4637244"/>
          </a:xfrm>
          <a:prstGeom prst="rect">
            <a:avLst/>
          </a:prstGeom>
          <a:ln w="25400">
            <a:miter lim="400000"/>
          </a:ln>
          <a:effectLst>
            <a:outerShdw blurRad="254000" dist="127000" dir="5400000" rotWithShape="0">
              <a:srgbClr val="000000">
                <a:alpha val="70000"/>
              </a:srgbClr>
            </a:outerShdw>
          </a:effectLst>
        </p:spPr>
      </p:pic>
      <p:sp>
        <p:nvSpPr>
          <p:cNvPr id="92" name="考…"/>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考</a:t>
            </a:r>
          </a:p>
          <a:p>
            <a:pPr defTabSz="821531">
              <a:defRPr sz="13600">
                <a:solidFill>
                  <a:schemeClr val="accent4">
                    <a:satOff val="1488"/>
                    <a:lumOff val="-7242"/>
                  </a:schemeClr>
                </a:solidFill>
                <a:latin typeface="Hannotate SC Bold"/>
                <a:ea typeface="Hannotate SC Bold"/>
                <a:cs typeface="Hannotate SC Bold"/>
                <a:sym typeface="Hannotate SC Bold"/>
              </a:defRPr>
            </a:pPr>
            <a:r>
              <a:t>试</a:t>
            </a:r>
          </a:p>
          <a:p>
            <a:pPr defTabSz="821531">
              <a:defRPr sz="13600">
                <a:solidFill>
                  <a:schemeClr val="accent4">
                    <a:satOff val="1488"/>
                    <a:lumOff val="-7242"/>
                  </a:schemeClr>
                </a:solidFill>
                <a:latin typeface="Hannotate SC Bold"/>
                <a:ea typeface="Hannotate SC Bold"/>
                <a:cs typeface="Hannotate SC Bold"/>
                <a:sym typeface="Hannotate SC Bold"/>
              </a:defRPr>
            </a:pPr>
            <a:r>
              <a:t>题</a:t>
            </a:r>
          </a:p>
          <a:p>
            <a:pPr defTabSz="821531">
              <a:defRPr sz="13600">
                <a:solidFill>
                  <a:schemeClr val="accent4">
                    <a:satOff val="1488"/>
                    <a:lumOff val="-7242"/>
                  </a:schemeClr>
                </a:solidFill>
                <a:latin typeface="Hannotate SC Bold"/>
                <a:ea typeface="Hannotate SC Bold"/>
                <a:cs typeface="Hannotate SC Bold"/>
                <a:sym typeface="Hannotate SC Bold"/>
              </a:defRPr>
            </a:pPr>
            <a:r>
              <a:t>型</a:t>
            </a:r>
          </a:p>
        </p:txBody>
      </p:sp>
      <p:sp>
        <p:nvSpPr>
          <p:cNvPr id="93" name="单选题        1分*20=20分"/>
          <p:cNvSpPr/>
          <p:nvPr/>
        </p:nvSpPr>
        <p:spPr>
          <a:xfrm>
            <a:off x="14314875" y="4090695"/>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rPr dirty="0"/>
              <a:t>单选题        1分*20=20分</a:t>
            </a:r>
          </a:p>
        </p:txBody>
      </p:sp>
      <p:sp>
        <p:nvSpPr>
          <p:cNvPr id="94" name="填空题        2分*10=20分"/>
          <p:cNvSpPr/>
          <p:nvPr/>
        </p:nvSpPr>
        <p:spPr>
          <a:xfrm>
            <a:off x="14314875" y="5636519"/>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填空题        2分*10=20分</a:t>
            </a:r>
          </a:p>
        </p:txBody>
      </p:sp>
      <p:sp>
        <p:nvSpPr>
          <p:cNvPr id="95" name="简答题        4分*5=20分"/>
          <p:cNvSpPr/>
          <p:nvPr/>
        </p:nvSpPr>
        <p:spPr>
          <a:xfrm>
            <a:off x="14314875" y="7182343"/>
            <a:ext cx="73609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rPr dirty="0"/>
              <a:t>简答题        4分*5=20分</a:t>
            </a:r>
          </a:p>
        </p:txBody>
      </p:sp>
      <p:sp>
        <p:nvSpPr>
          <p:cNvPr id="96" name="综合题        10分*4=40分"/>
          <p:cNvSpPr/>
          <p:nvPr/>
        </p:nvSpPr>
        <p:spPr>
          <a:xfrm>
            <a:off x="14314875" y="8728167"/>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综合题        10分*4=40分</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625"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626"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627"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628"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629"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63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631" name="单道批处理系统"/>
          <p:cNvSpPr/>
          <p:nvPr/>
        </p:nvSpPr>
        <p:spPr>
          <a:xfrm>
            <a:off x="15669897" y="3241230"/>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单道批处理系统</a:t>
            </a:r>
          </a:p>
        </p:txBody>
      </p:sp>
      <p:sp>
        <p:nvSpPr>
          <p:cNvPr id="632" name="多道批处理系统"/>
          <p:cNvSpPr/>
          <p:nvPr/>
        </p:nvSpPr>
        <p:spPr>
          <a:xfrm>
            <a:off x="15669897" y="4229303"/>
            <a:ext cx="640491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多道批处理系统</a:t>
            </a:r>
          </a:p>
        </p:txBody>
      </p:sp>
      <p:sp>
        <p:nvSpPr>
          <p:cNvPr id="633" name="分时操作系统"/>
          <p:cNvSpPr/>
          <p:nvPr/>
        </p:nvSpPr>
        <p:spPr>
          <a:xfrm>
            <a:off x="15669897" y="5195007"/>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分时操作系统</a:t>
            </a:r>
          </a:p>
        </p:txBody>
      </p:sp>
      <p:sp>
        <p:nvSpPr>
          <p:cNvPr id="634" name="线条"/>
          <p:cNvSpPr/>
          <p:nvPr/>
        </p:nvSpPr>
        <p:spPr>
          <a:xfrm flipV="1">
            <a:off x="15252467" y="3538794"/>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635" name="线条"/>
          <p:cNvSpPr/>
          <p:nvPr/>
        </p:nvSpPr>
        <p:spPr>
          <a:xfrm>
            <a:off x="14683599" y="5263431"/>
            <a:ext cx="541870" cy="1"/>
          </a:xfrm>
          <a:prstGeom prst="line">
            <a:avLst/>
          </a:prstGeom>
          <a:ln w="38100">
            <a:solidFill>
              <a:srgbClr val="000000"/>
            </a:solidFill>
            <a:miter lim="400000"/>
          </a:ln>
        </p:spPr>
        <p:txBody>
          <a:bodyPr lIns="50800" tIns="50800" rIns="50800" bIns="50800" anchor="ctr"/>
          <a:lstStyle/>
          <a:p>
            <a:pPr>
              <a:defRPr sz="3200"/>
            </a:pPr>
            <a:endParaRPr/>
          </a:p>
        </p:txBody>
      </p:sp>
      <p:sp>
        <p:nvSpPr>
          <p:cNvPr id="636"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
        <p:nvSpPr>
          <p:cNvPr id="637" name="实时操作系统"/>
          <p:cNvSpPr/>
          <p:nvPr/>
        </p:nvSpPr>
        <p:spPr>
          <a:xfrm>
            <a:off x="15669897" y="6182081"/>
            <a:ext cx="458461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实时操作系统</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640"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641" name="3 操作系统的特征"/>
          <p:cNvSpPr/>
          <p:nvPr/>
        </p:nvSpPr>
        <p:spPr>
          <a:xfrm>
            <a:off x="8129867" y="5761900"/>
            <a:ext cx="6549869"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3 操作系统的特征</a:t>
            </a:r>
          </a:p>
        </p:txBody>
      </p:sp>
      <p:sp>
        <p:nvSpPr>
          <p:cNvPr id="642"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643"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644"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645"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646"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64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650"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
        <p:nvSpPr>
          <p:cNvPr id="651" name="操作系统的特征"/>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操作系统的特征</a:t>
            </a:r>
          </a:p>
        </p:txBody>
      </p:sp>
      <p:sp>
        <p:nvSpPr>
          <p:cNvPr id="652"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653"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654"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655" name="现代操作系统都支持多任务，…"/>
          <p:cNvSpPr/>
          <p:nvPr/>
        </p:nvSpPr>
        <p:spPr>
          <a:xfrm>
            <a:off x="508646" y="2278073"/>
            <a:ext cx="104775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algn="l" defTabSz="266700">
              <a:defRPr sz="4800">
                <a:latin typeface="Helvetica"/>
                <a:ea typeface="Helvetica"/>
                <a:cs typeface="Helvetica"/>
                <a:sym typeface="Helvetica"/>
              </a:defRPr>
            </a:pPr>
            <a:r>
              <a:t>现代操作系统都支持</a:t>
            </a:r>
            <a:r>
              <a:rPr>
                <a:solidFill>
                  <a:schemeClr val="accent5"/>
                </a:solidFill>
              </a:rPr>
              <a:t>多任务</a:t>
            </a:r>
            <a:r>
              <a:t>，</a:t>
            </a:r>
          </a:p>
          <a:p>
            <a:pPr marR="457200" algn="l" defTabSz="266700">
              <a:defRPr sz="4800">
                <a:latin typeface="Helvetica"/>
                <a:ea typeface="Helvetica"/>
                <a:cs typeface="Helvetica"/>
                <a:sym typeface="Helvetica"/>
              </a:defRPr>
            </a:pPr>
            <a:r>
              <a:t>具有</a:t>
            </a:r>
            <a:r>
              <a:rPr>
                <a:solidFill>
                  <a:schemeClr val="accent5"/>
                </a:solidFill>
              </a:rPr>
              <a:t>并发</a:t>
            </a:r>
            <a:r>
              <a:t>、</a:t>
            </a:r>
            <a:r>
              <a:rPr>
                <a:solidFill>
                  <a:schemeClr val="accent5"/>
                </a:solidFill>
              </a:rPr>
              <a:t>共享</a:t>
            </a:r>
            <a:r>
              <a:t>、</a:t>
            </a:r>
            <a:r>
              <a:rPr>
                <a:solidFill>
                  <a:schemeClr val="accent5"/>
                </a:solidFill>
              </a:rPr>
              <a:t>虚拟</a:t>
            </a:r>
            <a:r>
              <a:t>和</a:t>
            </a:r>
            <a:r>
              <a:rPr>
                <a:solidFill>
                  <a:schemeClr val="accent5"/>
                </a:solidFill>
              </a:rPr>
              <a:t>异步性</a:t>
            </a:r>
            <a:r>
              <a:t>特征。</a:t>
            </a:r>
          </a:p>
        </p:txBody>
      </p:sp>
      <p:pic>
        <p:nvPicPr>
          <p:cNvPr id="656" name="pasted-image.png" descr="pasted-image.png"/>
          <p:cNvPicPr>
            <a:picLocks noChangeAspect="1"/>
          </p:cNvPicPr>
          <p:nvPr/>
        </p:nvPicPr>
        <p:blipFill>
          <a:blip r:embed="rId4">
            <a:extLst/>
          </a:blip>
          <a:stretch>
            <a:fillRect/>
          </a:stretch>
        </p:blipFill>
        <p:spPr>
          <a:xfrm>
            <a:off x="1962707" y="4859365"/>
            <a:ext cx="7569379" cy="5194862"/>
          </a:xfrm>
          <a:prstGeom prst="rect">
            <a:avLst/>
          </a:prstGeom>
          <a:ln w="12700">
            <a:miter lim="400000"/>
          </a:ln>
        </p:spPr>
      </p:pic>
      <p:pic>
        <p:nvPicPr>
          <p:cNvPr id="657" name="屏幕快照 2019-02-25 下午4.46.09.png" descr="屏幕快照 2019-02-25 下午4.46.09.png"/>
          <p:cNvPicPr>
            <a:picLocks noChangeAspect="1"/>
          </p:cNvPicPr>
          <p:nvPr/>
        </p:nvPicPr>
        <p:blipFill>
          <a:blip r:embed="rId5">
            <a:extLst/>
          </a:blip>
          <a:stretch>
            <a:fillRect/>
          </a:stretch>
        </p:blipFill>
        <p:spPr>
          <a:xfrm>
            <a:off x="20287860" y="716764"/>
            <a:ext cx="3672717" cy="2040399"/>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662"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664" name="操作系统的特征"/>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操作系统的特征</a:t>
            </a:r>
          </a:p>
        </p:txBody>
      </p:sp>
      <p:sp>
        <p:nvSpPr>
          <p:cNvPr id="665"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666"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667"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668" name="现代操作系统都支持多任务，…"/>
          <p:cNvSpPr/>
          <p:nvPr/>
        </p:nvSpPr>
        <p:spPr>
          <a:xfrm>
            <a:off x="508646" y="2278073"/>
            <a:ext cx="10477501"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algn="l" defTabSz="266700">
              <a:defRPr sz="4800">
                <a:latin typeface="Helvetica"/>
                <a:ea typeface="Helvetica"/>
                <a:cs typeface="Helvetica"/>
                <a:sym typeface="Helvetica"/>
              </a:defRPr>
            </a:pPr>
            <a:r>
              <a:t>现代操作系统都支持</a:t>
            </a:r>
            <a:r>
              <a:rPr>
                <a:solidFill>
                  <a:schemeClr val="accent5"/>
                </a:solidFill>
              </a:rPr>
              <a:t>多任务</a:t>
            </a:r>
            <a:r>
              <a:t>，</a:t>
            </a:r>
          </a:p>
          <a:p>
            <a:pPr marR="457200" algn="l" defTabSz="266700">
              <a:defRPr sz="4800">
                <a:latin typeface="Helvetica"/>
                <a:ea typeface="Helvetica"/>
                <a:cs typeface="Helvetica"/>
                <a:sym typeface="Helvetica"/>
              </a:defRPr>
            </a:pPr>
            <a:r>
              <a:t>具有</a:t>
            </a:r>
            <a:r>
              <a:rPr>
                <a:solidFill>
                  <a:schemeClr val="accent5"/>
                </a:solidFill>
              </a:rPr>
              <a:t>并发</a:t>
            </a:r>
            <a:r>
              <a:t>、</a:t>
            </a:r>
            <a:r>
              <a:rPr>
                <a:solidFill>
                  <a:schemeClr val="accent5"/>
                </a:solidFill>
              </a:rPr>
              <a:t>共享</a:t>
            </a:r>
            <a:r>
              <a:t>、</a:t>
            </a:r>
            <a:r>
              <a:rPr>
                <a:solidFill>
                  <a:schemeClr val="accent5"/>
                </a:solidFill>
              </a:rPr>
              <a:t>虚拟</a:t>
            </a:r>
            <a:r>
              <a:t>和</a:t>
            </a:r>
            <a:r>
              <a:rPr>
                <a:solidFill>
                  <a:schemeClr val="accent5"/>
                </a:solidFill>
              </a:rPr>
              <a:t>异步性</a:t>
            </a:r>
            <a:r>
              <a:t>特征。</a:t>
            </a:r>
          </a:p>
        </p:txBody>
      </p:sp>
      <p:pic>
        <p:nvPicPr>
          <p:cNvPr id="669" name="pasted-image.png" descr="pasted-image.png"/>
          <p:cNvPicPr>
            <a:picLocks noChangeAspect="1"/>
          </p:cNvPicPr>
          <p:nvPr/>
        </p:nvPicPr>
        <p:blipFill>
          <a:blip r:embed="rId4">
            <a:extLst/>
          </a:blip>
          <a:stretch>
            <a:fillRect/>
          </a:stretch>
        </p:blipFill>
        <p:spPr>
          <a:xfrm>
            <a:off x="1962707" y="4859365"/>
            <a:ext cx="7569379" cy="5194862"/>
          </a:xfrm>
          <a:prstGeom prst="rect">
            <a:avLst/>
          </a:prstGeom>
          <a:ln w="12700">
            <a:miter lim="400000"/>
          </a:ln>
        </p:spPr>
      </p:pic>
      <p:grpSp>
        <p:nvGrpSpPr>
          <p:cNvPr id="674" name="成组"/>
          <p:cNvGrpSpPr/>
          <p:nvPr/>
        </p:nvGrpSpPr>
        <p:grpSpPr>
          <a:xfrm>
            <a:off x="11672154" y="2607405"/>
            <a:ext cx="11533974" cy="9698782"/>
            <a:chOff x="0" y="0"/>
            <a:chExt cx="11533972" cy="9698781"/>
          </a:xfrm>
        </p:grpSpPr>
        <p:pic>
          <p:nvPicPr>
            <p:cNvPr id="670" name="pasted-image.png" descr="pasted-image.png"/>
            <p:cNvPicPr>
              <a:picLocks noChangeAspect="1"/>
            </p:cNvPicPr>
            <p:nvPr/>
          </p:nvPicPr>
          <p:blipFill>
            <a:blip r:embed="rId5">
              <a:extLst/>
            </a:blip>
            <a:stretch>
              <a:fillRect/>
            </a:stretch>
          </p:blipFill>
          <p:spPr>
            <a:xfrm>
              <a:off x="0" y="0"/>
              <a:ext cx="11533973" cy="2317832"/>
            </a:xfrm>
            <a:prstGeom prst="rect">
              <a:avLst/>
            </a:prstGeom>
            <a:ln w="12700" cap="flat">
              <a:noFill/>
              <a:miter lim="400000"/>
            </a:ln>
            <a:effectLst/>
          </p:spPr>
        </p:pic>
        <p:pic>
          <p:nvPicPr>
            <p:cNvPr id="671" name="pasted-image.png" descr="pasted-image.png"/>
            <p:cNvPicPr>
              <a:picLocks noChangeAspect="1"/>
            </p:cNvPicPr>
            <p:nvPr/>
          </p:nvPicPr>
          <p:blipFill>
            <a:blip r:embed="rId6">
              <a:extLst/>
            </a:blip>
            <a:stretch>
              <a:fillRect/>
            </a:stretch>
          </p:blipFill>
          <p:spPr>
            <a:xfrm>
              <a:off x="0" y="2568545"/>
              <a:ext cx="11533973" cy="2196423"/>
            </a:xfrm>
            <a:prstGeom prst="rect">
              <a:avLst/>
            </a:prstGeom>
            <a:ln w="12700" cap="flat">
              <a:noFill/>
              <a:miter lim="400000"/>
            </a:ln>
            <a:effectLst/>
          </p:spPr>
        </p:pic>
        <p:pic>
          <p:nvPicPr>
            <p:cNvPr id="672" name="pasted-image.png" descr="pasted-image.png"/>
            <p:cNvPicPr>
              <a:picLocks noChangeAspect="1"/>
            </p:cNvPicPr>
            <p:nvPr/>
          </p:nvPicPr>
          <p:blipFill>
            <a:blip r:embed="rId7">
              <a:extLst/>
            </a:blip>
            <a:stretch>
              <a:fillRect/>
            </a:stretch>
          </p:blipFill>
          <p:spPr>
            <a:xfrm>
              <a:off x="0" y="5015681"/>
              <a:ext cx="11533973" cy="2188222"/>
            </a:xfrm>
            <a:prstGeom prst="rect">
              <a:avLst/>
            </a:prstGeom>
            <a:ln w="12700" cap="flat">
              <a:noFill/>
              <a:miter lim="400000"/>
            </a:ln>
            <a:effectLst/>
          </p:spPr>
        </p:pic>
        <p:pic>
          <p:nvPicPr>
            <p:cNvPr id="673" name="pasted-image.png" descr="pasted-image.png"/>
            <p:cNvPicPr>
              <a:picLocks noChangeAspect="1"/>
            </p:cNvPicPr>
            <p:nvPr/>
          </p:nvPicPr>
          <p:blipFill>
            <a:blip r:embed="rId8">
              <a:extLst/>
            </a:blip>
            <a:stretch>
              <a:fillRect/>
            </a:stretch>
          </p:blipFill>
          <p:spPr>
            <a:xfrm>
              <a:off x="0" y="7454614"/>
              <a:ext cx="11533973" cy="2244168"/>
            </a:xfrm>
            <a:prstGeom prst="rect">
              <a:avLst/>
            </a:prstGeom>
            <a:ln w="12700" cap="flat">
              <a:noFill/>
              <a:miter lim="400000"/>
            </a:ln>
            <a:effectLst/>
          </p:spPr>
        </p:pic>
      </p:grpSp>
      <p:pic>
        <p:nvPicPr>
          <p:cNvPr id="675" name="屏幕快照 2019-02-25 下午4.46.09.png" descr="屏幕快照 2019-02-25 下午4.46.09.png"/>
          <p:cNvPicPr>
            <a:picLocks noChangeAspect="1"/>
          </p:cNvPicPr>
          <p:nvPr/>
        </p:nvPicPr>
        <p:blipFill>
          <a:blip r:embed="rId9">
            <a:extLst/>
          </a:blip>
          <a:stretch>
            <a:fillRect/>
          </a:stretch>
        </p:blipFill>
        <p:spPr>
          <a:xfrm>
            <a:off x="20287860" y="716764"/>
            <a:ext cx="3672717" cy="2040399"/>
          </a:xfrm>
          <a:prstGeom prst="rect">
            <a:avLst/>
          </a:prstGeom>
          <a:ln w="12700">
            <a:miter lim="400000"/>
          </a:ln>
        </p:spPr>
      </p:pic>
      <p:sp>
        <p:nvSpPr>
          <p:cNvPr id="17"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42"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43" name="1804…"/>
          <p:cNvSpPr/>
          <p:nvPr/>
        </p:nvSpPr>
        <p:spPr>
          <a:xfrm>
            <a:off x="3465519" y="4132390"/>
            <a:ext cx="19524564"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1804</a:t>
            </a:r>
          </a:p>
          <a:p>
            <a:pPr algn="l">
              <a:defRPr>
                <a:latin typeface="Hannotate SC Regular"/>
                <a:ea typeface="Hannotate SC Regular"/>
                <a:cs typeface="Hannotate SC Regular"/>
                <a:sym typeface="Hannotate SC Regular"/>
              </a:defRPr>
            </a:pPr>
            <a:r>
              <a:t>操作系统的异步性是指（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程序的运行结果不确定</a:t>
            </a:r>
          </a:p>
          <a:p>
            <a:pPr algn="l">
              <a:defRPr>
                <a:latin typeface="Hannotate SC Regular"/>
                <a:ea typeface="Hannotate SC Regular"/>
                <a:cs typeface="Hannotate SC Regular"/>
                <a:sym typeface="Hannotate SC Regular"/>
              </a:defRPr>
            </a:pPr>
            <a:r>
              <a:t>B. 程序的运行次序不确定</a:t>
            </a:r>
          </a:p>
          <a:p>
            <a:pPr algn="l">
              <a:defRPr>
                <a:latin typeface="Hannotate SC Regular"/>
                <a:ea typeface="Hannotate SC Regular"/>
                <a:cs typeface="Hannotate SC Regular"/>
                <a:sym typeface="Hannotate SC Regular"/>
              </a:defRPr>
            </a:pPr>
            <a:r>
              <a:t>C. 程序多次运行的时间不确定</a:t>
            </a:r>
          </a:p>
          <a:p>
            <a:pPr algn="l">
              <a:defRPr>
                <a:latin typeface="Hannotate SC Regular"/>
                <a:ea typeface="Hannotate SC Regular"/>
                <a:cs typeface="Hannotate SC Regular"/>
                <a:sym typeface="Hannotate SC Regular"/>
              </a:defRPr>
            </a:pPr>
            <a:r>
              <a:t>D. 程序的运行结果，运行次序以及多次运行的时间都不确定</a:t>
            </a:r>
          </a:p>
        </p:txBody>
      </p:sp>
      <p:sp>
        <p:nvSpPr>
          <p:cNvPr id="744"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6"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extLst>
      <p:ext uri="{BB962C8B-B14F-4D97-AF65-F5344CB8AC3E}">
        <p14:creationId xmlns:p14="http://schemas.microsoft.com/office/powerpoint/2010/main" val="140322694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47"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48" name="1804…"/>
          <p:cNvSpPr/>
          <p:nvPr/>
        </p:nvSpPr>
        <p:spPr>
          <a:xfrm>
            <a:off x="3465519" y="4550349"/>
            <a:ext cx="19524564" cy="5488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dirty="0"/>
              <a:t>1804</a:t>
            </a:r>
          </a:p>
          <a:p>
            <a:pPr algn="l">
              <a:defRPr>
                <a:latin typeface="Hannotate SC Regular"/>
                <a:ea typeface="Hannotate SC Regular"/>
                <a:cs typeface="Hannotate SC Regular"/>
                <a:sym typeface="Hannotate SC Regular"/>
              </a:defRPr>
            </a:pPr>
            <a:r>
              <a:rPr dirty="0"/>
              <a:t>操作系统的异步性是指（ </a:t>
            </a:r>
            <a:r>
              <a:rPr lang="en-US" altLang="zh-CN" dirty="0" smtClean="0">
                <a:solidFill>
                  <a:schemeClr val="accent5"/>
                </a:solidFill>
              </a:rPr>
              <a:t>D</a:t>
            </a:r>
            <a:r>
              <a:rPr dirty="0" smtClean="0"/>
              <a:t>）</a:t>
            </a:r>
            <a:endParaRPr dirty="0"/>
          </a:p>
          <a:p>
            <a:pPr algn="l">
              <a:defRPr>
                <a:latin typeface="Hannotate SC Regular"/>
                <a:ea typeface="Hannotate SC Regular"/>
                <a:cs typeface="Hannotate SC Regular"/>
                <a:sym typeface="Hannotate SC Regular"/>
              </a:defRPr>
            </a:pPr>
            <a:endParaRPr dirty="0"/>
          </a:p>
          <a:p>
            <a:pPr algn="l">
              <a:defRPr>
                <a:latin typeface="Hannotate SC Regular"/>
                <a:ea typeface="Hannotate SC Regular"/>
                <a:cs typeface="Hannotate SC Regular"/>
                <a:sym typeface="Hannotate SC Regular"/>
              </a:defRPr>
            </a:pPr>
            <a:r>
              <a:rPr dirty="0"/>
              <a:t>A. 程序的运行结果不确定</a:t>
            </a:r>
          </a:p>
          <a:p>
            <a:pPr algn="l">
              <a:defRPr>
                <a:latin typeface="Hannotate SC Regular"/>
                <a:ea typeface="Hannotate SC Regular"/>
                <a:cs typeface="Hannotate SC Regular"/>
                <a:sym typeface="Hannotate SC Regular"/>
              </a:defRPr>
            </a:pPr>
            <a:r>
              <a:rPr dirty="0"/>
              <a:t>B. 程序的运行次序不确定</a:t>
            </a:r>
          </a:p>
          <a:p>
            <a:pPr algn="l">
              <a:defRPr>
                <a:solidFill>
                  <a:schemeClr val="accent5"/>
                </a:solidFill>
                <a:latin typeface="Hannotate SC Regular"/>
                <a:ea typeface="Hannotate SC Regular"/>
                <a:cs typeface="Hannotate SC Regular"/>
                <a:sym typeface="Hannotate SC Regular"/>
              </a:defRPr>
            </a:pPr>
            <a:r>
              <a:rPr dirty="0">
                <a:solidFill>
                  <a:schemeClr val="tx1"/>
                </a:solidFill>
              </a:rPr>
              <a:t>C. 程序多次运行的时间不确定</a:t>
            </a:r>
          </a:p>
          <a:p>
            <a:pPr algn="l">
              <a:defRPr>
                <a:latin typeface="Hannotate SC Regular"/>
                <a:ea typeface="Hannotate SC Regular"/>
                <a:cs typeface="Hannotate SC Regular"/>
                <a:sym typeface="Hannotate SC Regular"/>
              </a:defRPr>
            </a:pPr>
            <a:r>
              <a:rPr dirty="0">
                <a:solidFill>
                  <a:srgbClr val="C00000"/>
                </a:solidFill>
              </a:rPr>
              <a:t>D. 程序的运行结果，运行次序以及多次运行的时间都不确定</a:t>
            </a:r>
          </a:p>
        </p:txBody>
      </p:sp>
      <p:sp>
        <p:nvSpPr>
          <p:cNvPr id="749"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6"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extLst>
      <p:ext uri="{BB962C8B-B14F-4D97-AF65-F5344CB8AC3E}">
        <p14:creationId xmlns:p14="http://schemas.microsoft.com/office/powerpoint/2010/main" val="369903682"/>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680"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81" name="1810…"/>
          <p:cNvSpPr/>
          <p:nvPr/>
        </p:nvSpPr>
        <p:spPr>
          <a:xfrm>
            <a:off x="3465519" y="3645683"/>
            <a:ext cx="17219553"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1810</a:t>
            </a:r>
          </a:p>
          <a:p>
            <a:pPr algn="l">
              <a:defRPr>
                <a:latin typeface="Hannotate SC Regular"/>
                <a:ea typeface="Hannotate SC Regular"/>
                <a:cs typeface="Hannotate SC Regular"/>
                <a:sym typeface="Hannotate SC Regular"/>
              </a:defRPr>
            </a:pPr>
            <a:r>
              <a:t>现代操作系统具有并发的特性，主要是由于引入了（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通道技术</a:t>
            </a:r>
          </a:p>
          <a:p>
            <a:pPr algn="l">
              <a:defRPr>
                <a:latin typeface="Hannotate SC Regular"/>
                <a:ea typeface="Hannotate SC Regular"/>
                <a:cs typeface="Hannotate SC Regular"/>
                <a:sym typeface="Hannotate SC Regular"/>
              </a:defRPr>
            </a:pPr>
            <a:r>
              <a:t>B. 中断机制</a:t>
            </a:r>
          </a:p>
          <a:p>
            <a:pPr algn="l">
              <a:defRPr>
                <a:latin typeface="Hannotate SC Regular"/>
                <a:ea typeface="Hannotate SC Regular"/>
                <a:cs typeface="Hannotate SC Regular"/>
                <a:sym typeface="Hannotate SC Regular"/>
              </a:defRPr>
            </a:pPr>
            <a:r>
              <a:t>C. SPOOLing技术</a:t>
            </a:r>
          </a:p>
          <a:p>
            <a:pPr algn="l">
              <a:defRPr>
                <a:latin typeface="Hannotate SC Regular"/>
                <a:ea typeface="Hannotate SC Regular"/>
                <a:cs typeface="Hannotate SC Regular"/>
                <a:sym typeface="Hannotate SC Regular"/>
              </a:defRPr>
            </a:pPr>
            <a:r>
              <a:t>D. 多道程序系统</a:t>
            </a:r>
          </a:p>
        </p:txBody>
      </p:sp>
      <p:sp>
        <p:nvSpPr>
          <p:cNvPr id="682"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6"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685"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86" name="1810…"/>
          <p:cNvSpPr/>
          <p:nvPr/>
        </p:nvSpPr>
        <p:spPr>
          <a:xfrm>
            <a:off x="3465519" y="3645683"/>
            <a:ext cx="17219553"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1810</a:t>
            </a:r>
          </a:p>
          <a:p>
            <a:pPr algn="l">
              <a:defRPr>
                <a:latin typeface="Hannotate SC Regular"/>
                <a:ea typeface="Hannotate SC Regular"/>
                <a:cs typeface="Hannotate SC Regular"/>
                <a:sym typeface="Hannotate SC Regular"/>
              </a:defRPr>
            </a:pPr>
            <a:r>
              <a:t>现代操作系统具有并发的特性，主要是由于引入了（ </a:t>
            </a:r>
            <a:r>
              <a:rPr>
                <a:solidFill>
                  <a:schemeClr val="accent5"/>
                </a:solidFill>
              </a:rPr>
              <a:t>D</a:t>
            </a:r>
            <a:r>
              <a:t>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通道技术</a:t>
            </a:r>
          </a:p>
          <a:p>
            <a:pPr algn="l">
              <a:defRPr>
                <a:latin typeface="Hannotate SC Regular"/>
                <a:ea typeface="Hannotate SC Regular"/>
                <a:cs typeface="Hannotate SC Regular"/>
                <a:sym typeface="Hannotate SC Regular"/>
              </a:defRPr>
            </a:pPr>
            <a:r>
              <a:t>B. 中断机制</a:t>
            </a:r>
          </a:p>
          <a:p>
            <a:pPr algn="l">
              <a:defRPr>
                <a:latin typeface="Hannotate SC Regular"/>
                <a:ea typeface="Hannotate SC Regular"/>
                <a:cs typeface="Hannotate SC Regular"/>
                <a:sym typeface="Hannotate SC Regular"/>
              </a:defRPr>
            </a:pPr>
            <a:r>
              <a:t>C. SPOOLing技术</a:t>
            </a:r>
          </a:p>
          <a:p>
            <a:pPr algn="l">
              <a:defRPr>
                <a:solidFill>
                  <a:schemeClr val="accent5"/>
                </a:solidFill>
                <a:latin typeface="Hannotate SC Regular"/>
                <a:ea typeface="Hannotate SC Regular"/>
                <a:cs typeface="Hannotate SC Regular"/>
                <a:sym typeface="Hannotate SC Regular"/>
              </a:defRPr>
            </a:pPr>
            <a:r>
              <a:t>D. 多道程序系统</a:t>
            </a:r>
          </a:p>
        </p:txBody>
      </p:sp>
      <p:sp>
        <p:nvSpPr>
          <p:cNvPr id="687"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6"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680"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81" name="1810…"/>
          <p:cNvSpPr/>
          <p:nvPr/>
        </p:nvSpPr>
        <p:spPr>
          <a:xfrm>
            <a:off x="3465519" y="3678922"/>
            <a:ext cx="17219553" cy="62581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lang="en-US" altLang="zh-CN" dirty="0" smtClean="0"/>
              <a:t>1910</a:t>
            </a:r>
            <a:endParaRPr dirty="0"/>
          </a:p>
          <a:p>
            <a:pPr algn="l">
              <a:defRPr>
                <a:latin typeface="Hannotate SC Regular"/>
                <a:ea typeface="Hannotate SC Regular"/>
                <a:cs typeface="Hannotate SC Regular"/>
                <a:sym typeface="Hannotate SC Regular"/>
              </a:defRPr>
            </a:pPr>
            <a:r>
              <a:rPr lang="zh-CN" altLang="en-US" dirty="0">
                <a:sym typeface="Hannotate SC Regular"/>
              </a:rPr>
              <a:t>在单</a:t>
            </a:r>
            <a:r>
              <a:rPr lang="en-US" altLang="zh-CN" dirty="0">
                <a:sym typeface="Hannotate SC Regular"/>
              </a:rPr>
              <a:t>CPU</a:t>
            </a:r>
            <a:r>
              <a:rPr lang="zh-CN" altLang="en-US" dirty="0">
                <a:sym typeface="Hannotate SC Regular"/>
              </a:rPr>
              <a:t>的电脑上用迅雷下载文件，同时用</a:t>
            </a:r>
            <a:r>
              <a:rPr lang="en-US" altLang="zh-CN" dirty="0">
                <a:sym typeface="Hannotate SC Regular"/>
              </a:rPr>
              <a:t>Excel</a:t>
            </a:r>
            <a:r>
              <a:rPr lang="zh-CN" altLang="en-US" dirty="0">
                <a:sym typeface="Hannotate SC Regular"/>
              </a:rPr>
              <a:t>做表格，这体现了操作系统的哪个特征？（    </a:t>
            </a:r>
            <a:r>
              <a:rPr lang="zh-CN" altLang="en-US" dirty="0" smtClean="0">
                <a:sym typeface="Hannotate SC Regular"/>
              </a:rPr>
              <a:t>）</a:t>
            </a:r>
            <a:endParaRPr lang="en-US" altLang="zh-CN" dirty="0" smtClean="0">
              <a:sym typeface="Hannotate SC Regular"/>
            </a:endParaRPr>
          </a:p>
          <a:p>
            <a:pPr algn="l">
              <a:defRPr>
                <a:latin typeface="Hannotate SC Regular"/>
                <a:ea typeface="Hannotate SC Regular"/>
                <a:cs typeface="Hannotate SC Regular"/>
                <a:sym typeface="Hannotate SC Regular"/>
              </a:defRPr>
            </a:pPr>
            <a:endParaRPr dirty="0"/>
          </a:p>
          <a:p>
            <a:pPr algn="l">
              <a:defRPr>
                <a:latin typeface="Hannotate SC Regular"/>
                <a:ea typeface="Hannotate SC Regular"/>
                <a:cs typeface="Hannotate SC Regular"/>
                <a:sym typeface="Hannotate SC Regular"/>
              </a:defRPr>
            </a:pPr>
            <a:r>
              <a:rPr lang="en-US" altLang="zh-CN" dirty="0"/>
              <a:t>A:</a:t>
            </a:r>
            <a:r>
              <a:rPr lang="zh-CN" altLang="en-US" dirty="0"/>
              <a:t>共享</a:t>
            </a:r>
          </a:p>
          <a:p>
            <a:pPr algn="l">
              <a:defRPr>
                <a:latin typeface="Hannotate SC Regular"/>
                <a:ea typeface="Hannotate SC Regular"/>
                <a:cs typeface="Hannotate SC Regular"/>
                <a:sym typeface="Hannotate SC Regular"/>
              </a:defRPr>
            </a:pPr>
            <a:r>
              <a:rPr lang="en-US" altLang="zh-CN" dirty="0"/>
              <a:t>B:</a:t>
            </a:r>
            <a:r>
              <a:rPr lang="zh-CN" altLang="en-US" dirty="0"/>
              <a:t>虚拟</a:t>
            </a:r>
          </a:p>
          <a:p>
            <a:pPr algn="l">
              <a:defRPr>
                <a:latin typeface="Hannotate SC Regular"/>
                <a:ea typeface="Hannotate SC Regular"/>
                <a:cs typeface="Hannotate SC Regular"/>
                <a:sym typeface="Hannotate SC Regular"/>
              </a:defRPr>
            </a:pPr>
            <a:r>
              <a:rPr lang="en-US" altLang="zh-CN" dirty="0"/>
              <a:t>C:</a:t>
            </a:r>
            <a:r>
              <a:rPr lang="zh-CN" altLang="en-US" dirty="0"/>
              <a:t>并发</a:t>
            </a:r>
          </a:p>
          <a:p>
            <a:pPr algn="l">
              <a:defRPr>
                <a:latin typeface="Hannotate SC Regular"/>
                <a:ea typeface="Hannotate SC Regular"/>
                <a:cs typeface="Hannotate SC Regular"/>
                <a:sym typeface="Hannotate SC Regular"/>
              </a:defRPr>
            </a:pPr>
            <a:r>
              <a:rPr lang="en-US" altLang="zh-CN" dirty="0"/>
              <a:t>D:</a:t>
            </a:r>
            <a:r>
              <a:rPr lang="zh-CN" altLang="en-US" dirty="0"/>
              <a:t>并行</a:t>
            </a:r>
          </a:p>
        </p:txBody>
      </p:sp>
      <p:sp>
        <p:nvSpPr>
          <p:cNvPr id="682"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6"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extLst>
      <p:ext uri="{BB962C8B-B14F-4D97-AF65-F5344CB8AC3E}">
        <p14:creationId xmlns:p14="http://schemas.microsoft.com/office/powerpoint/2010/main" val="159468136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680"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81" name="1810…"/>
          <p:cNvSpPr/>
          <p:nvPr/>
        </p:nvSpPr>
        <p:spPr>
          <a:xfrm>
            <a:off x="3465519" y="3678922"/>
            <a:ext cx="17219553" cy="62581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lang="en-US" altLang="zh-CN" dirty="0" smtClean="0"/>
              <a:t>1910</a:t>
            </a:r>
            <a:endParaRPr dirty="0"/>
          </a:p>
          <a:p>
            <a:pPr algn="l">
              <a:defRPr>
                <a:latin typeface="Hannotate SC Regular"/>
                <a:ea typeface="Hannotate SC Regular"/>
                <a:cs typeface="Hannotate SC Regular"/>
                <a:sym typeface="Hannotate SC Regular"/>
              </a:defRPr>
            </a:pPr>
            <a:r>
              <a:rPr lang="zh-CN" altLang="en-US" dirty="0">
                <a:sym typeface="Hannotate SC Regular"/>
              </a:rPr>
              <a:t>在单</a:t>
            </a:r>
            <a:r>
              <a:rPr lang="en-US" altLang="zh-CN" dirty="0">
                <a:sym typeface="Hannotate SC Regular"/>
              </a:rPr>
              <a:t>CPU</a:t>
            </a:r>
            <a:r>
              <a:rPr lang="zh-CN" altLang="en-US" dirty="0">
                <a:sym typeface="Hannotate SC Regular"/>
              </a:rPr>
              <a:t>的电脑上用迅雷下载文件，同时用</a:t>
            </a:r>
            <a:r>
              <a:rPr lang="en-US" altLang="zh-CN" dirty="0">
                <a:sym typeface="Hannotate SC Regular"/>
              </a:rPr>
              <a:t>Excel</a:t>
            </a:r>
            <a:r>
              <a:rPr lang="zh-CN" altLang="en-US" dirty="0">
                <a:sym typeface="Hannotate SC Regular"/>
              </a:rPr>
              <a:t>做表格，这体现了操作系统的哪个特征？（    </a:t>
            </a:r>
            <a:r>
              <a:rPr lang="zh-CN" altLang="en-US" dirty="0" smtClean="0">
                <a:sym typeface="Hannotate SC Regular"/>
              </a:rPr>
              <a:t>）</a:t>
            </a:r>
            <a:endParaRPr lang="en-US" altLang="zh-CN" dirty="0" smtClean="0">
              <a:sym typeface="Hannotate SC Regular"/>
            </a:endParaRPr>
          </a:p>
          <a:p>
            <a:pPr algn="l">
              <a:defRPr>
                <a:latin typeface="Hannotate SC Regular"/>
                <a:ea typeface="Hannotate SC Regular"/>
                <a:cs typeface="Hannotate SC Regular"/>
                <a:sym typeface="Hannotate SC Regular"/>
              </a:defRPr>
            </a:pPr>
            <a:endParaRPr dirty="0"/>
          </a:p>
          <a:p>
            <a:pPr algn="l">
              <a:defRPr>
                <a:latin typeface="Hannotate SC Regular"/>
                <a:ea typeface="Hannotate SC Regular"/>
                <a:cs typeface="Hannotate SC Regular"/>
                <a:sym typeface="Hannotate SC Regular"/>
              </a:defRPr>
            </a:pPr>
            <a:r>
              <a:rPr lang="en-US" altLang="zh-CN" dirty="0"/>
              <a:t>A:</a:t>
            </a:r>
            <a:r>
              <a:rPr lang="zh-CN" altLang="en-US" dirty="0"/>
              <a:t>共享</a:t>
            </a:r>
          </a:p>
          <a:p>
            <a:pPr algn="l">
              <a:defRPr>
                <a:latin typeface="Hannotate SC Regular"/>
                <a:ea typeface="Hannotate SC Regular"/>
                <a:cs typeface="Hannotate SC Regular"/>
                <a:sym typeface="Hannotate SC Regular"/>
              </a:defRPr>
            </a:pPr>
            <a:r>
              <a:rPr lang="en-US" altLang="zh-CN" dirty="0"/>
              <a:t>B:</a:t>
            </a:r>
            <a:r>
              <a:rPr lang="zh-CN" altLang="en-US" dirty="0"/>
              <a:t>虚拟</a:t>
            </a:r>
          </a:p>
          <a:p>
            <a:pPr algn="l">
              <a:defRPr>
                <a:latin typeface="Hannotate SC Regular"/>
                <a:ea typeface="Hannotate SC Regular"/>
                <a:cs typeface="Hannotate SC Regular"/>
                <a:sym typeface="Hannotate SC Regular"/>
              </a:defRPr>
            </a:pPr>
            <a:r>
              <a:rPr lang="en-US" altLang="zh-CN" dirty="0">
                <a:solidFill>
                  <a:srgbClr val="C00000"/>
                </a:solidFill>
              </a:rPr>
              <a:t>C:</a:t>
            </a:r>
            <a:r>
              <a:rPr lang="zh-CN" altLang="en-US" dirty="0">
                <a:solidFill>
                  <a:srgbClr val="C00000"/>
                </a:solidFill>
              </a:rPr>
              <a:t>并发</a:t>
            </a:r>
          </a:p>
          <a:p>
            <a:pPr algn="l">
              <a:defRPr>
                <a:latin typeface="Hannotate SC Regular"/>
                <a:ea typeface="Hannotate SC Regular"/>
                <a:cs typeface="Hannotate SC Regular"/>
                <a:sym typeface="Hannotate SC Regular"/>
              </a:defRPr>
            </a:pPr>
            <a:r>
              <a:rPr lang="en-US" altLang="zh-CN" dirty="0"/>
              <a:t>D:</a:t>
            </a:r>
            <a:r>
              <a:rPr lang="zh-CN" altLang="en-US" dirty="0"/>
              <a:t>并行</a:t>
            </a:r>
          </a:p>
        </p:txBody>
      </p:sp>
      <p:sp>
        <p:nvSpPr>
          <p:cNvPr id="682"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6"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extLst>
      <p:ext uri="{BB962C8B-B14F-4D97-AF65-F5344CB8AC3E}">
        <p14:creationId xmlns:p14="http://schemas.microsoft.com/office/powerpoint/2010/main" val="15488126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名称：《操作系统概论》"/>
          <p:cNvSpPr/>
          <p:nvPr/>
        </p:nvSpPr>
        <p:spPr>
          <a:xfrm>
            <a:off x="14081169" y="35223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pPr>
              <a:defRPr>
                <a:latin typeface="Hannotate SC Bold"/>
                <a:ea typeface="Hannotate SC Bold"/>
                <a:cs typeface="Hannotate SC Bold"/>
                <a:sym typeface="Hannotate SC Bold"/>
              </a:defRPr>
            </a:pPr>
            <a:r>
              <a:rPr>
                <a:latin typeface="Hannotate SC Regular"/>
                <a:ea typeface="Hannotate SC Regular"/>
                <a:cs typeface="Hannotate SC Regular"/>
                <a:sym typeface="Hannotate SC Regular"/>
              </a:rPr>
              <a:t>名称：《操作系统概论》</a:t>
            </a:r>
          </a:p>
        </p:txBody>
      </p:sp>
      <p:sp>
        <p:nvSpPr>
          <p:cNvPr id="78" name="主编：张琼声"/>
          <p:cNvSpPr/>
          <p:nvPr/>
        </p:nvSpPr>
        <p:spPr>
          <a:xfrm>
            <a:off x="14081169" y="494252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主编：张琼声</a:t>
            </a:r>
          </a:p>
        </p:txBody>
      </p:sp>
      <p:sp>
        <p:nvSpPr>
          <p:cNvPr id="79" name="编号：02323"/>
          <p:cNvSpPr/>
          <p:nvPr/>
        </p:nvSpPr>
        <p:spPr>
          <a:xfrm>
            <a:off x="14081169" y="6362700"/>
            <a:ext cx="39465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编号：02323</a:t>
            </a:r>
          </a:p>
        </p:txBody>
      </p:sp>
      <p:sp>
        <p:nvSpPr>
          <p:cNvPr id="80" name="机械工业出版社"/>
          <p:cNvSpPr/>
          <p:nvPr/>
        </p:nvSpPr>
        <p:spPr>
          <a:xfrm>
            <a:off x="14081169" y="9203041"/>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机械工业出版社</a:t>
            </a:r>
          </a:p>
        </p:txBody>
      </p:sp>
      <p:sp>
        <p:nvSpPr>
          <p:cNvPr id="81" name="年份：2017年"/>
          <p:cNvSpPr/>
          <p:nvPr/>
        </p:nvSpPr>
        <p:spPr>
          <a:xfrm>
            <a:off x="14081169" y="7782870"/>
            <a:ext cx="41960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年份：2017年</a:t>
            </a:r>
          </a:p>
        </p:txBody>
      </p:sp>
      <p:sp>
        <p:nvSpPr>
          <p:cNvPr id="82" name="教…"/>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教</a:t>
            </a:r>
          </a:p>
          <a:p>
            <a:pPr defTabSz="821531">
              <a:defRPr sz="13600">
                <a:solidFill>
                  <a:schemeClr val="accent4">
                    <a:satOff val="1488"/>
                    <a:lumOff val="-7242"/>
                  </a:schemeClr>
                </a:solidFill>
                <a:latin typeface="Hannotate SC Bold"/>
                <a:ea typeface="Hannotate SC Bold"/>
                <a:cs typeface="Hannotate SC Bold"/>
                <a:sym typeface="Hannotate SC Bold"/>
              </a:defRPr>
            </a:pPr>
            <a:r>
              <a:t>材</a:t>
            </a:r>
          </a:p>
          <a:p>
            <a:pPr defTabSz="821531">
              <a:defRPr sz="13600">
                <a:solidFill>
                  <a:schemeClr val="accent4">
                    <a:satOff val="1488"/>
                    <a:lumOff val="-7242"/>
                  </a:schemeClr>
                </a:solidFill>
                <a:latin typeface="Hannotate SC Bold"/>
                <a:ea typeface="Hannotate SC Bold"/>
                <a:cs typeface="Hannotate SC Bold"/>
                <a:sym typeface="Hannotate SC Bold"/>
              </a:defRPr>
            </a:pPr>
            <a:r>
              <a:t>介</a:t>
            </a:r>
          </a:p>
          <a:p>
            <a:pPr defTabSz="821531">
              <a:defRPr sz="13600">
                <a:solidFill>
                  <a:schemeClr val="accent4">
                    <a:satOff val="1488"/>
                    <a:lumOff val="-7242"/>
                  </a:schemeClr>
                </a:solidFill>
                <a:latin typeface="Hannotate SC Bold"/>
                <a:ea typeface="Hannotate SC Bold"/>
                <a:cs typeface="Hannotate SC Bold"/>
                <a:sym typeface="Hannotate SC Bold"/>
              </a:defRPr>
            </a:pPr>
            <a:r>
              <a:t>绍</a:t>
            </a:r>
          </a:p>
        </p:txBody>
      </p:sp>
      <p:pic>
        <p:nvPicPr>
          <p:cNvPr id="83" name="屏幕快照 2019-02-26 下午5.38.17.png" descr="屏幕快照 2019-02-26 下午5.38.17.png"/>
          <p:cNvPicPr>
            <a:picLocks noChangeAspect="1"/>
          </p:cNvPicPr>
          <p:nvPr/>
        </p:nvPicPr>
        <p:blipFill>
          <a:blip r:embed="rId2">
            <a:extLst/>
          </a:blip>
          <a:stretch>
            <a:fillRect/>
          </a:stretch>
        </p:blipFill>
        <p:spPr>
          <a:xfrm>
            <a:off x="5529214" y="2776167"/>
            <a:ext cx="6323673" cy="7953176"/>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00"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01" name="模拟题…"/>
          <p:cNvSpPr/>
          <p:nvPr/>
        </p:nvSpPr>
        <p:spPr>
          <a:xfrm>
            <a:off x="3465519" y="3687890"/>
            <a:ext cx="19524564" cy="721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在单CPU单核的系统中，用户可以感觉到两个不同程序似乎在同时工作，而且互不干扰，是因为（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操作系统使两个程序在CPU上快速地轮流交替执行</a:t>
            </a:r>
          </a:p>
          <a:p>
            <a:pPr algn="l">
              <a:defRPr>
                <a:latin typeface="Hannotate SC Regular"/>
                <a:ea typeface="Hannotate SC Regular"/>
                <a:cs typeface="Hannotate SC Regular"/>
                <a:sym typeface="Hannotate SC Regular"/>
              </a:defRPr>
            </a:pPr>
            <a:r>
              <a:t>B. 操作系统使两个程序在CPU上同时执行</a:t>
            </a:r>
          </a:p>
          <a:p>
            <a:pPr algn="l">
              <a:defRPr>
                <a:latin typeface="Hannotate SC Regular"/>
                <a:ea typeface="Hannotate SC Regular"/>
                <a:cs typeface="Hannotate SC Regular"/>
                <a:sym typeface="Hannotate SC Regular"/>
              </a:defRPr>
            </a:pPr>
            <a:r>
              <a:t>C. 实现了并行功能</a:t>
            </a:r>
          </a:p>
          <a:p>
            <a:pPr algn="l">
              <a:defRPr>
                <a:latin typeface="Hannotate SC Regular"/>
                <a:ea typeface="Hannotate SC Regular"/>
                <a:cs typeface="Hannotate SC Regular"/>
                <a:sym typeface="Hannotate SC Regular"/>
              </a:defRPr>
            </a:pPr>
            <a:r>
              <a:t>D. 操作系统具有异步性</a:t>
            </a:r>
          </a:p>
        </p:txBody>
      </p:sp>
      <p:sp>
        <p:nvSpPr>
          <p:cNvPr id="702"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6"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05"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06" name="模拟题…"/>
          <p:cNvSpPr/>
          <p:nvPr/>
        </p:nvSpPr>
        <p:spPr>
          <a:xfrm>
            <a:off x="3465519" y="3687890"/>
            <a:ext cx="19524564" cy="721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在单CPU单核的系统中，用户可以感觉到两个不同程序似乎在同时工作，而且互不干扰，是因为（ </a:t>
            </a:r>
            <a:r>
              <a:rPr>
                <a:solidFill>
                  <a:schemeClr val="accent5"/>
                </a:solidFill>
              </a:rPr>
              <a:t>A</a:t>
            </a:r>
            <a:r>
              <a:t> ）</a:t>
            </a:r>
          </a:p>
          <a:p>
            <a:pPr algn="l">
              <a:defRPr>
                <a:latin typeface="Hannotate SC Regular"/>
                <a:ea typeface="Hannotate SC Regular"/>
                <a:cs typeface="Hannotate SC Regular"/>
                <a:sym typeface="Hannotate SC Regular"/>
              </a:defRPr>
            </a:pPr>
            <a:endParaRPr/>
          </a:p>
          <a:p>
            <a:pPr algn="l">
              <a:defRPr>
                <a:solidFill>
                  <a:schemeClr val="accent5"/>
                </a:solidFill>
                <a:latin typeface="Hannotate SC Regular"/>
                <a:ea typeface="Hannotate SC Regular"/>
                <a:cs typeface="Hannotate SC Regular"/>
                <a:sym typeface="Hannotate SC Regular"/>
              </a:defRPr>
            </a:pPr>
            <a:r>
              <a:t>A. 操作系统使两个程序在CPU上快速地轮流交替执行</a:t>
            </a:r>
          </a:p>
          <a:p>
            <a:pPr algn="l">
              <a:defRPr>
                <a:latin typeface="Hannotate SC Regular"/>
                <a:ea typeface="Hannotate SC Regular"/>
                <a:cs typeface="Hannotate SC Regular"/>
                <a:sym typeface="Hannotate SC Regular"/>
              </a:defRPr>
            </a:pPr>
            <a:r>
              <a:t>B. 操作系统使两个程序在CPU上同时执行</a:t>
            </a:r>
          </a:p>
          <a:p>
            <a:pPr algn="l">
              <a:defRPr>
                <a:latin typeface="Hannotate SC Regular"/>
                <a:ea typeface="Hannotate SC Regular"/>
                <a:cs typeface="Hannotate SC Regular"/>
                <a:sym typeface="Hannotate SC Regular"/>
              </a:defRPr>
            </a:pPr>
            <a:r>
              <a:t>C. 实现了并行功能</a:t>
            </a:r>
          </a:p>
          <a:p>
            <a:pPr algn="l">
              <a:defRPr>
                <a:latin typeface="Hannotate SC Regular"/>
                <a:ea typeface="Hannotate SC Regular"/>
                <a:cs typeface="Hannotate SC Regular"/>
                <a:sym typeface="Hannotate SC Regular"/>
              </a:defRPr>
            </a:pPr>
            <a:r>
              <a:t>D. 操作系统具有异步性</a:t>
            </a:r>
          </a:p>
        </p:txBody>
      </p:sp>
      <p:sp>
        <p:nvSpPr>
          <p:cNvPr id="707"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6"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10"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711" name="🐂牛刀小试"/>
          <p:cNvSpPr/>
          <p:nvPr/>
        </p:nvSpPr>
        <p:spPr>
          <a:xfrm>
            <a:off x="3583001" y="3822343"/>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12" name="模拟题…"/>
          <p:cNvSpPr/>
          <p:nvPr/>
        </p:nvSpPr>
        <p:spPr>
          <a:xfrm>
            <a:off x="3753040" y="5942534"/>
            <a:ext cx="1811491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并发是指两个或多个事件在同一______内发生。</a:t>
            </a:r>
          </a:p>
        </p:txBody>
      </p:sp>
      <p:sp>
        <p:nvSpPr>
          <p:cNvPr id="6"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15"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716" name="🐂牛刀小试"/>
          <p:cNvSpPr/>
          <p:nvPr/>
        </p:nvSpPr>
        <p:spPr>
          <a:xfrm>
            <a:off x="3583001" y="3822343"/>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17" name="模拟题…"/>
          <p:cNvSpPr/>
          <p:nvPr/>
        </p:nvSpPr>
        <p:spPr>
          <a:xfrm>
            <a:off x="3753040" y="5942534"/>
            <a:ext cx="18114911"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并发是指两个或多个事件在同一______内发生。</a:t>
            </a:r>
          </a:p>
        </p:txBody>
      </p:sp>
      <p:sp>
        <p:nvSpPr>
          <p:cNvPr id="718" name="时间间隔"/>
          <p:cNvSpPr/>
          <p:nvPr/>
        </p:nvSpPr>
        <p:spPr>
          <a:xfrm>
            <a:off x="12574027" y="601410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时间间隔</a:t>
            </a:r>
          </a:p>
        </p:txBody>
      </p:sp>
      <p:sp>
        <p:nvSpPr>
          <p:cNvPr id="7"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21"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722" name="🐂牛刀小试"/>
          <p:cNvSpPr/>
          <p:nvPr/>
        </p:nvSpPr>
        <p:spPr>
          <a:xfrm>
            <a:off x="3583001" y="3822343"/>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23" name="模拟题…"/>
          <p:cNvSpPr/>
          <p:nvPr/>
        </p:nvSpPr>
        <p:spPr>
          <a:xfrm>
            <a:off x="3753040" y="5498034"/>
            <a:ext cx="18114911"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系统中的资源可供内存中多个并发执行的进程共同使用指的是操作系统的______特征。</a:t>
            </a:r>
          </a:p>
        </p:txBody>
      </p:sp>
      <p:sp>
        <p:nvSpPr>
          <p:cNvPr id="6"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26" name="第三节 操作系统的特征"/>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操作系统的特征</a:t>
            </a:r>
          </a:p>
        </p:txBody>
      </p:sp>
      <p:sp>
        <p:nvSpPr>
          <p:cNvPr id="727" name="🐂牛刀小试"/>
          <p:cNvSpPr/>
          <p:nvPr/>
        </p:nvSpPr>
        <p:spPr>
          <a:xfrm>
            <a:off x="3583001" y="3822343"/>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28" name="模拟题…"/>
          <p:cNvSpPr/>
          <p:nvPr/>
        </p:nvSpPr>
        <p:spPr>
          <a:xfrm>
            <a:off x="3753040" y="5498034"/>
            <a:ext cx="18114911"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系统中的资源可供内存中多个并发执行的进程共同使用指的是操作系统的______特征。</a:t>
            </a:r>
          </a:p>
        </p:txBody>
      </p:sp>
      <p:sp>
        <p:nvSpPr>
          <p:cNvPr id="729" name="共享"/>
          <p:cNvSpPr/>
          <p:nvPr/>
        </p:nvSpPr>
        <p:spPr>
          <a:xfrm>
            <a:off x="6636206" y="7133527"/>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共享</a:t>
            </a:r>
          </a:p>
        </p:txBody>
      </p:sp>
      <p:sp>
        <p:nvSpPr>
          <p:cNvPr id="7" name="1.3 操作系统的特征"/>
          <p:cNvSpPr/>
          <p:nvPr/>
        </p:nvSpPr>
        <p:spPr>
          <a:xfrm>
            <a:off x="296123" y="147161"/>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a:solidFill>
                  <a:schemeClr val="bg1">
                    <a:lumMod val="75000"/>
                  </a:schemeClr>
                </a:solidFill>
                <a:latin typeface="SimSun" charset="-122"/>
                <a:ea typeface="SimSun" charset="-122"/>
                <a:cs typeface="SimSun" charset="-122"/>
              </a:rPr>
              <a:t>1.3 操作系统的特征</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752"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753"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754" name="4 操作系统的功能"/>
          <p:cNvSpPr/>
          <p:nvPr/>
        </p:nvSpPr>
        <p:spPr>
          <a:xfrm>
            <a:off x="8129867" y="6911685"/>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操作系统的功能</a:t>
            </a:r>
          </a:p>
        </p:txBody>
      </p:sp>
      <p:sp>
        <p:nvSpPr>
          <p:cNvPr id="755"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756"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75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58" name="并发、共享、虚拟、异步"/>
          <p:cNvSpPr/>
          <p:nvPr/>
        </p:nvSpPr>
        <p:spPr>
          <a:xfrm>
            <a:off x="15414031" y="5774701"/>
            <a:ext cx="6990962"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并发、共享、虚拟、异步</a:t>
            </a:r>
          </a:p>
        </p:txBody>
      </p:sp>
      <p:sp>
        <p:nvSpPr>
          <p:cNvPr id="759" name="线条"/>
          <p:cNvSpPr/>
          <p:nvPr/>
        </p:nvSpPr>
        <p:spPr>
          <a:xfrm flipV="1">
            <a:off x="15172084" y="5225240"/>
            <a:ext cx="1" cy="2202474"/>
          </a:xfrm>
          <a:prstGeom prst="line">
            <a:avLst/>
          </a:prstGeom>
          <a:ln w="38100">
            <a:solidFill>
              <a:srgbClr val="000000"/>
            </a:solidFill>
            <a:miter lim="400000"/>
          </a:ln>
        </p:spPr>
        <p:txBody>
          <a:bodyPr lIns="50800" tIns="50800" rIns="50800" bIns="50800" anchor="ctr"/>
          <a:lstStyle/>
          <a:p>
            <a:pPr>
              <a:defRPr sz="3200"/>
            </a:pPr>
            <a:endParaRPr/>
          </a:p>
        </p:txBody>
      </p:sp>
      <p:sp>
        <p:nvSpPr>
          <p:cNvPr id="760" name="线条"/>
          <p:cNvSpPr/>
          <p:nvPr/>
        </p:nvSpPr>
        <p:spPr>
          <a:xfrm>
            <a:off x="14634929" y="6326477"/>
            <a:ext cx="541870" cy="1"/>
          </a:xfrm>
          <a:prstGeom prst="line">
            <a:avLst/>
          </a:prstGeom>
          <a:ln w="38100">
            <a:solidFill>
              <a:srgbClr val="000000"/>
            </a:solidFill>
            <a:miter lim="400000"/>
          </a:ln>
        </p:spPr>
        <p:txBody>
          <a:bodyPr lIns="50800" tIns="50800" rIns="50800" bIns="50800" anchor="ctr"/>
          <a:lstStyle/>
          <a:p>
            <a:pPr>
              <a:defRPr sz="3200"/>
            </a:pPr>
            <a:endParaRPr/>
          </a:p>
        </p:txBody>
      </p:sp>
      <p:sp>
        <p:nvSpPr>
          <p:cNvPr id="761"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1 什么是操作系统"/>
          <p:cNvSpPr/>
          <p:nvPr/>
        </p:nvSpPr>
        <p:spPr>
          <a:xfrm>
            <a:off x="8129867" y="3722547"/>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什么是操作系统</a:t>
            </a:r>
          </a:p>
        </p:txBody>
      </p:sp>
      <p:sp>
        <p:nvSpPr>
          <p:cNvPr id="764" name="2 操作系统的发展"/>
          <p:cNvSpPr/>
          <p:nvPr/>
        </p:nvSpPr>
        <p:spPr>
          <a:xfrm>
            <a:off x="8129867" y="4785593"/>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操作系统的发展</a:t>
            </a:r>
          </a:p>
        </p:txBody>
      </p:sp>
      <p:sp>
        <p:nvSpPr>
          <p:cNvPr id="765" name="3 操作系统的特征"/>
          <p:cNvSpPr/>
          <p:nvPr/>
        </p:nvSpPr>
        <p:spPr>
          <a:xfrm>
            <a:off x="8129867" y="5848639"/>
            <a:ext cx="6498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操作系统的特征</a:t>
            </a:r>
          </a:p>
        </p:txBody>
      </p:sp>
      <p:sp>
        <p:nvSpPr>
          <p:cNvPr id="766" name="4 操作系统的功能"/>
          <p:cNvSpPr/>
          <p:nvPr/>
        </p:nvSpPr>
        <p:spPr>
          <a:xfrm>
            <a:off x="8129867" y="6824946"/>
            <a:ext cx="6549869"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4 操作系统的功能</a:t>
            </a:r>
          </a:p>
        </p:txBody>
      </p:sp>
      <p:sp>
        <p:nvSpPr>
          <p:cNvPr id="767" name="5 操作系统的体系结构"/>
          <p:cNvSpPr/>
          <p:nvPr/>
        </p:nvSpPr>
        <p:spPr>
          <a:xfrm>
            <a:off x="8129867" y="7974731"/>
            <a:ext cx="8124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操作系统的体系结构</a:t>
            </a:r>
          </a:p>
        </p:txBody>
      </p:sp>
      <p:sp>
        <p:nvSpPr>
          <p:cNvPr id="768" name="6 指令的执行"/>
          <p:cNvSpPr/>
          <p:nvPr/>
        </p:nvSpPr>
        <p:spPr>
          <a:xfrm>
            <a:off x="8129867" y="9037777"/>
            <a:ext cx="4873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指令的执行</a:t>
            </a:r>
          </a:p>
        </p:txBody>
      </p:sp>
      <p:sp>
        <p:nvSpPr>
          <p:cNvPr id="76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70"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73"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74"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
        <p:nvSpPr>
          <p:cNvPr id="775" name="操作系统的功能"/>
          <p:cNvSpPr/>
          <p:nvPr/>
        </p:nvSpPr>
        <p:spPr>
          <a:xfrm>
            <a:off x="435982" y="910069"/>
            <a:ext cx="5110772"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776"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777"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778"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779" name="管理计算机资源"/>
          <p:cNvSpPr/>
          <p:nvPr/>
        </p:nvSpPr>
        <p:spPr>
          <a:xfrm>
            <a:off x="673999" y="4141827"/>
            <a:ext cx="4274543" cy="1874264"/>
          </a:xfrm>
          <a:prstGeom prst="roundRect">
            <a:avLst>
              <a:gd name="adj" fmla="val 1016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780" name="提供用户接口"/>
          <p:cNvSpPr/>
          <p:nvPr/>
        </p:nvSpPr>
        <p:spPr>
          <a:xfrm>
            <a:off x="673999" y="8750074"/>
            <a:ext cx="4274543" cy="1874264"/>
          </a:xfrm>
          <a:prstGeom prst="roundRect">
            <a:avLst>
              <a:gd name="adj" fmla="val 1016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781" name="内存管理"/>
          <p:cNvSpPr/>
          <p:nvPr/>
        </p:nvSpPr>
        <p:spPr>
          <a:xfrm>
            <a:off x="6227790" y="3056757"/>
            <a:ext cx="4584615"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782" name="进程管理"/>
          <p:cNvSpPr/>
          <p:nvPr/>
        </p:nvSpPr>
        <p:spPr>
          <a:xfrm>
            <a:off x="6227790" y="4044831"/>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783" name="设备管理"/>
          <p:cNvSpPr/>
          <p:nvPr/>
        </p:nvSpPr>
        <p:spPr>
          <a:xfrm>
            <a:off x="6227790" y="501053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784"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785"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786"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787"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788"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789"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790"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791"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9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796" name="操作系统的功能"/>
          <p:cNvSpPr/>
          <p:nvPr/>
        </p:nvSpPr>
        <p:spPr>
          <a:xfrm>
            <a:off x="435982" y="910069"/>
            <a:ext cx="5110772"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797"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798"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799"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800" name="管理计算机资源"/>
          <p:cNvSpPr/>
          <p:nvPr/>
        </p:nvSpPr>
        <p:spPr>
          <a:xfrm>
            <a:off x="673999" y="4141827"/>
            <a:ext cx="4274543" cy="1874264"/>
          </a:xfrm>
          <a:prstGeom prst="roundRect">
            <a:avLst>
              <a:gd name="adj" fmla="val 1016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801" name="提供用户接口"/>
          <p:cNvSpPr/>
          <p:nvPr/>
        </p:nvSpPr>
        <p:spPr>
          <a:xfrm>
            <a:off x="673999" y="8750074"/>
            <a:ext cx="4274543" cy="1874264"/>
          </a:xfrm>
          <a:prstGeom prst="roundRect">
            <a:avLst>
              <a:gd name="adj" fmla="val 1016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802" name="内存管理"/>
          <p:cNvSpPr/>
          <p:nvPr/>
        </p:nvSpPr>
        <p:spPr>
          <a:xfrm>
            <a:off x="6227790" y="3056757"/>
            <a:ext cx="2842833" cy="1103552"/>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803" name="进程管理"/>
          <p:cNvSpPr/>
          <p:nvPr/>
        </p:nvSpPr>
        <p:spPr>
          <a:xfrm>
            <a:off x="6227790" y="4044831"/>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804" name="设备管理"/>
          <p:cNvSpPr/>
          <p:nvPr/>
        </p:nvSpPr>
        <p:spPr>
          <a:xfrm>
            <a:off x="6227790" y="501053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805"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806"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807"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808"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809"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810"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811"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812"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813" name="含义：…"/>
          <p:cNvSpPr/>
          <p:nvPr/>
        </p:nvSpPr>
        <p:spPr>
          <a:xfrm>
            <a:off x="9469002" y="3056758"/>
            <a:ext cx="13700943"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含义：</a:t>
            </a:r>
          </a:p>
          <a:p>
            <a:pPr algn="just">
              <a:defRPr sz="4500"/>
            </a:pPr>
            <a:r>
              <a:t>内存管理的主要任务是</a:t>
            </a:r>
            <a:r>
              <a:rPr>
                <a:solidFill>
                  <a:schemeClr val="accent5"/>
                </a:solidFill>
              </a:rPr>
              <a:t>为多道程序的运行提供良好的环境</a:t>
            </a:r>
            <a:r>
              <a:t>，方便用户</a:t>
            </a:r>
            <a:r>
              <a:rPr>
                <a:solidFill>
                  <a:schemeClr val="accent5"/>
                </a:solidFill>
              </a:rPr>
              <a:t>使用内存</a:t>
            </a:r>
            <a:r>
              <a:t>，提高</a:t>
            </a:r>
            <a:r>
              <a:rPr>
                <a:solidFill>
                  <a:schemeClr val="accent5"/>
                </a:solidFill>
              </a:rPr>
              <a:t>内存的利用率</a:t>
            </a:r>
            <a:r>
              <a:t>，以及从</a:t>
            </a:r>
            <a:r>
              <a:rPr>
                <a:solidFill>
                  <a:schemeClr val="accent5"/>
                </a:solidFill>
              </a:rPr>
              <a:t>逻辑上扩充内存</a:t>
            </a:r>
            <a:r>
              <a:t>以实现</a:t>
            </a:r>
            <a:r>
              <a:rPr>
                <a:solidFill>
                  <a:schemeClr val="accent5"/>
                </a:solidFill>
              </a:rPr>
              <a:t>虚拟存储</a:t>
            </a:r>
            <a:r>
              <a:t>。</a:t>
            </a:r>
          </a:p>
        </p:txBody>
      </p:sp>
      <p:pic>
        <p:nvPicPr>
          <p:cNvPr id="814" name="屏幕快照 2019-02-25 下午5.50.47.png" descr="屏幕快照 2019-02-25 下午5.50.47.png"/>
          <p:cNvPicPr>
            <a:picLocks noChangeAspect="1"/>
          </p:cNvPicPr>
          <p:nvPr/>
        </p:nvPicPr>
        <p:blipFill>
          <a:blip r:embed="rId4">
            <a:extLst/>
          </a:blip>
          <a:stretch>
            <a:fillRect/>
          </a:stretch>
        </p:blipFill>
        <p:spPr>
          <a:xfrm>
            <a:off x="19606328" y="649471"/>
            <a:ext cx="4359408" cy="1180674"/>
          </a:xfrm>
          <a:prstGeom prst="rect">
            <a:avLst/>
          </a:prstGeom>
          <a:ln w="12700">
            <a:miter lim="400000"/>
          </a:ln>
        </p:spPr>
      </p:pic>
      <p:sp>
        <p:nvSpPr>
          <p:cNvPr id="25"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资…"/>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rPr dirty="0"/>
              <a:t>资</a:t>
            </a:r>
          </a:p>
          <a:p>
            <a:pPr defTabSz="821531">
              <a:defRPr sz="13600">
                <a:solidFill>
                  <a:schemeClr val="accent4">
                    <a:satOff val="1488"/>
                    <a:lumOff val="-7242"/>
                  </a:schemeClr>
                </a:solidFill>
                <a:latin typeface="Hannotate SC Bold"/>
                <a:ea typeface="Hannotate SC Bold"/>
                <a:cs typeface="Hannotate SC Bold"/>
                <a:sym typeface="Hannotate SC Bold"/>
              </a:defRPr>
            </a:pPr>
            <a:r>
              <a:rPr dirty="0"/>
              <a:t>料</a:t>
            </a:r>
          </a:p>
          <a:p>
            <a:pPr defTabSz="821531">
              <a:defRPr sz="13600">
                <a:solidFill>
                  <a:schemeClr val="accent4">
                    <a:satOff val="1488"/>
                    <a:lumOff val="-7242"/>
                  </a:schemeClr>
                </a:solidFill>
                <a:latin typeface="Hannotate SC Bold"/>
                <a:ea typeface="Hannotate SC Bold"/>
                <a:cs typeface="Hannotate SC Bold"/>
                <a:sym typeface="Hannotate SC Bold"/>
              </a:defRPr>
            </a:pPr>
            <a:r>
              <a:rPr dirty="0"/>
              <a:t>下</a:t>
            </a:r>
          </a:p>
          <a:p>
            <a:pPr defTabSz="821531">
              <a:defRPr sz="13600">
                <a:solidFill>
                  <a:schemeClr val="accent4">
                    <a:satOff val="1488"/>
                    <a:lumOff val="-7242"/>
                  </a:schemeClr>
                </a:solidFill>
                <a:latin typeface="Hannotate SC Bold"/>
                <a:ea typeface="Hannotate SC Bold"/>
                <a:cs typeface="Hannotate SC Bold"/>
                <a:sym typeface="Hannotate SC Bold"/>
              </a:defRPr>
            </a:pPr>
            <a:r>
              <a:rPr dirty="0"/>
              <a:t>载</a:t>
            </a:r>
          </a:p>
        </p:txBody>
      </p:sp>
      <p:pic>
        <p:nvPicPr>
          <p:cNvPr id="75" name="屏幕快照 2018-06-13 下午2.43.59.png" descr="屏幕快照 2018-06-13 下午2.43.59.png"/>
          <p:cNvPicPr>
            <a:picLocks noChangeAspect="1"/>
          </p:cNvPicPr>
          <p:nvPr/>
        </p:nvPicPr>
        <p:blipFill>
          <a:blip r:embed="rId3">
            <a:extLst/>
          </a:blip>
          <a:stretch>
            <a:fillRect/>
          </a:stretch>
        </p:blipFill>
        <p:spPr>
          <a:xfrm>
            <a:off x="4867066" y="3064909"/>
            <a:ext cx="7282260" cy="4811954"/>
          </a:xfrm>
          <a:prstGeom prst="rect">
            <a:avLst/>
          </a:prstGeom>
          <a:ln w="25400">
            <a:miter lim="400000"/>
          </a:ln>
          <a:effectLst>
            <a:outerShdw blurRad="254000" dist="127000" dir="5400000" rotWithShape="0">
              <a:srgbClr val="000000">
                <a:alpha val="70000"/>
              </a:srgbClr>
            </a:outerShdw>
          </a:effectLst>
        </p:spPr>
      </p:pic>
      <p:sp>
        <p:nvSpPr>
          <p:cNvPr id="76" name="操作系统概论所有资料（永久有效）…"/>
          <p:cNvSpPr/>
          <p:nvPr/>
        </p:nvSpPr>
        <p:spPr>
          <a:xfrm>
            <a:off x="4794060" y="9168563"/>
            <a:ext cx="16884849"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solidFill>
                  <a:schemeClr val="accent5"/>
                </a:solidFill>
                <a:latin typeface="Arial"/>
                <a:ea typeface="Arial"/>
                <a:cs typeface="Arial"/>
                <a:sym typeface="Arial"/>
              </a:defRPr>
            </a:pPr>
            <a:r>
              <a:rPr dirty="0"/>
              <a:t>操作系统概论所有资料（永久有效）</a:t>
            </a:r>
          </a:p>
          <a:p>
            <a:pPr algn="l">
              <a:defRPr sz="4800">
                <a:solidFill>
                  <a:schemeClr val="accent5"/>
                </a:solidFill>
                <a:latin typeface="Arial"/>
                <a:ea typeface="Arial"/>
                <a:cs typeface="Arial"/>
                <a:sym typeface="Arial"/>
              </a:defRPr>
            </a:pPr>
            <a:r>
              <a:rPr dirty="0">
                <a:solidFill>
                  <a:srgbClr val="454545"/>
                </a:solidFill>
              </a:rPr>
              <a:t>链接:</a:t>
            </a:r>
            <a:r>
              <a:rPr u="sng" dirty="0">
                <a:hlinkClick r:id="rId4"/>
              </a:rPr>
              <a:t>https://pan.baidu.com/s/1q0mWQ1mk_HvQt4Do-g3O1Q</a:t>
            </a:r>
            <a:r>
              <a:rPr dirty="0">
                <a:solidFill>
                  <a:srgbClr val="454545"/>
                </a:solidFill>
              </a:rPr>
              <a:t> </a:t>
            </a:r>
          </a:p>
        </p:txBody>
      </p:sp>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r="32949"/>
          <a:stretch/>
        </p:blipFill>
        <p:spPr>
          <a:xfrm>
            <a:off x="13213299" y="2506574"/>
            <a:ext cx="9999293" cy="6332625"/>
          </a:xfrm>
          <a:prstGeom prst="rect">
            <a:avLst/>
          </a:prstGeom>
          <a:ln>
            <a:solidFill>
              <a:schemeClr val="tx1"/>
            </a:solidFill>
          </a:ln>
        </p:spPr>
      </p:pic>
      <p:sp>
        <p:nvSpPr>
          <p:cNvPr id="6" name="操作系统概论所有资料（永久有效）…"/>
          <p:cNvSpPr/>
          <p:nvPr/>
        </p:nvSpPr>
        <p:spPr>
          <a:xfrm>
            <a:off x="4867066" y="11360760"/>
            <a:ext cx="6873677" cy="8412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solidFill>
                  <a:schemeClr val="accent5"/>
                </a:solidFill>
                <a:latin typeface="Arial"/>
                <a:ea typeface="Arial"/>
                <a:cs typeface="Arial"/>
                <a:sym typeface="Arial"/>
              </a:defRPr>
            </a:pPr>
            <a:r>
              <a:rPr lang="zh-CN" altLang="en-US" b="1" dirty="0" smtClean="0">
                <a:solidFill>
                  <a:srgbClr val="454545"/>
                </a:solidFill>
              </a:rPr>
              <a:t>明天中午建群，会发群里</a:t>
            </a:r>
            <a:endParaRPr b="1" dirty="0">
              <a:solidFill>
                <a:srgbClr val="454545"/>
              </a:solidFill>
            </a:endParaRPr>
          </a:p>
        </p:txBody>
      </p:sp>
    </p:spTree>
    <p:extLst>
      <p:ext uri="{BB962C8B-B14F-4D97-AF65-F5344CB8AC3E}">
        <p14:creationId xmlns:p14="http://schemas.microsoft.com/office/powerpoint/2010/main" val="69438722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81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819" name="操作系统的功能"/>
          <p:cNvSpPr/>
          <p:nvPr/>
        </p:nvSpPr>
        <p:spPr>
          <a:xfrm>
            <a:off x="435982" y="910069"/>
            <a:ext cx="5110772" cy="1103551"/>
          </a:xfrm>
          <a:prstGeom prst="roundRect">
            <a:avLst>
              <a:gd name="adj" fmla="val 16311"/>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820"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821"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822"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823" name="管理计算机资源"/>
          <p:cNvSpPr/>
          <p:nvPr/>
        </p:nvSpPr>
        <p:spPr>
          <a:xfrm>
            <a:off x="673999" y="4141827"/>
            <a:ext cx="4274543" cy="1874264"/>
          </a:xfrm>
          <a:prstGeom prst="roundRect">
            <a:avLst>
              <a:gd name="adj" fmla="val 1016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824" name="提供用户接口"/>
          <p:cNvSpPr/>
          <p:nvPr/>
        </p:nvSpPr>
        <p:spPr>
          <a:xfrm>
            <a:off x="673999" y="8750074"/>
            <a:ext cx="4274543" cy="1874264"/>
          </a:xfrm>
          <a:prstGeom prst="roundRect">
            <a:avLst>
              <a:gd name="adj" fmla="val 1016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825" name="内存管理"/>
          <p:cNvSpPr/>
          <p:nvPr/>
        </p:nvSpPr>
        <p:spPr>
          <a:xfrm>
            <a:off x="6227790" y="3056757"/>
            <a:ext cx="2842833" cy="1103552"/>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826" name="进程管理"/>
          <p:cNvSpPr/>
          <p:nvPr/>
        </p:nvSpPr>
        <p:spPr>
          <a:xfrm>
            <a:off x="6227790" y="4044831"/>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827" name="设备管理"/>
          <p:cNvSpPr/>
          <p:nvPr/>
        </p:nvSpPr>
        <p:spPr>
          <a:xfrm>
            <a:off x="6227790" y="501053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828"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829"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830"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831"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832"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833"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834"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835"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836" name="内容：…"/>
          <p:cNvSpPr/>
          <p:nvPr/>
        </p:nvSpPr>
        <p:spPr>
          <a:xfrm>
            <a:off x="9469002" y="3062976"/>
            <a:ext cx="1370094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内容：</a:t>
            </a:r>
          </a:p>
          <a:p>
            <a:pPr algn="just">
              <a:defRPr sz="4500"/>
            </a:pPr>
            <a:r>
              <a:t>1）内存分配 2）内存保护 3）地址映射 4）内存扩充</a:t>
            </a:r>
          </a:p>
        </p:txBody>
      </p:sp>
      <p:pic>
        <p:nvPicPr>
          <p:cNvPr id="837" name="屏幕快照 2019-02-25 下午5.50.47.png" descr="屏幕快照 2019-02-25 下午5.50.47.png"/>
          <p:cNvPicPr>
            <a:picLocks noChangeAspect="1"/>
          </p:cNvPicPr>
          <p:nvPr/>
        </p:nvPicPr>
        <p:blipFill>
          <a:blip r:embed="rId4">
            <a:extLst/>
          </a:blip>
          <a:stretch>
            <a:fillRect/>
          </a:stretch>
        </p:blipFill>
        <p:spPr>
          <a:xfrm>
            <a:off x="19606328" y="649471"/>
            <a:ext cx="4359408" cy="1180674"/>
          </a:xfrm>
          <a:prstGeom prst="rect">
            <a:avLst/>
          </a:prstGeom>
          <a:ln w="12700">
            <a:miter lim="400000"/>
          </a:ln>
        </p:spPr>
      </p:pic>
      <p:sp>
        <p:nvSpPr>
          <p:cNvPr id="25"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840"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842"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843"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844"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845"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846"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847"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848" name="内存管理"/>
          <p:cNvSpPr/>
          <p:nvPr/>
        </p:nvSpPr>
        <p:spPr>
          <a:xfrm>
            <a:off x="6227790" y="3056757"/>
            <a:ext cx="2842833" cy="1103552"/>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849" name="进程管理"/>
          <p:cNvSpPr/>
          <p:nvPr/>
        </p:nvSpPr>
        <p:spPr>
          <a:xfrm>
            <a:off x="6227790" y="4044831"/>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850" name="设备管理"/>
          <p:cNvSpPr/>
          <p:nvPr/>
        </p:nvSpPr>
        <p:spPr>
          <a:xfrm>
            <a:off x="6227790" y="501053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851"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852"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853"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854"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855"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856"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857"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858"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859" name="内容：…"/>
          <p:cNvSpPr/>
          <p:nvPr/>
        </p:nvSpPr>
        <p:spPr>
          <a:xfrm>
            <a:off x="9469002" y="3062976"/>
            <a:ext cx="1370094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内容：</a:t>
            </a:r>
          </a:p>
          <a:p>
            <a:pPr algn="just">
              <a:defRPr sz="4500"/>
            </a:pPr>
            <a:r>
              <a:rPr b="1">
                <a:latin typeface="Helvetica"/>
                <a:ea typeface="Helvetica"/>
                <a:cs typeface="Helvetica"/>
                <a:sym typeface="Helvetica"/>
              </a:rPr>
              <a:t>1）内存分配</a:t>
            </a:r>
            <a:r>
              <a:t> </a:t>
            </a:r>
            <a:r>
              <a:rPr>
                <a:solidFill>
                  <a:srgbClr val="DCDEE0"/>
                </a:solidFill>
              </a:rPr>
              <a:t>2）内存保护 3）地址映射 4）内存扩充</a:t>
            </a:r>
          </a:p>
        </p:txBody>
      </p:sp>
      <p:sp>
        <p:nvSpPr>
          <p:cNvPr id="860" name="主要任务是为每道程序分配内存空间，可采用两种分配方式，即静态分配方式和动态分配方式。"/>
          <p:cNvSpPr/>
          <p:nvPr/>
        </p:nvSpPr>
        <p:spPr>
          <a:xfrm>
            <a:off x="9469002" y="4904450"/>
            <a:ext cx="13700943" cy="1713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主要任务是</a:t>
            </a:r>
            <a:r>
              <a:rPr>
                <a:solidFill>
                  <a:schemeClr val="accent5"/>
                </a:solidFill>
              </a:rPr>
              <a:t>为每道程序分配内存空间</a:t>
            </a:r>
            <a:r>
              <a:t>，可采用两种分配方式，即</a:t>
            </a:r>
            <a:r>
              <a:rPr u="sng">
                <a:solidFill>
                  <a:schemeClr val="accent5"/>
                </a:solidFill>
              </a:rPr>
              <a:t>静态分配方式</a:t>
            </a:r>
            <a:r>
              <a:t>和</a:t>
            </a:r>
            <a:r>
              <a:rPr u="sng">
                <a:solidFill>
                  <a:schemeClr val="accent5"/>
                </a:solidFill>
              </a:rPr>
              <a:t>动态分配方式</a:t>
            </a:r>
            <a:r>
              <a:t>。</a:t>
            </a:r>
          </a:p>
        </p:txBody>
      </p:sp>
      <p:pic>
        <p:nvPicPr>
          <p:cNvPr id="861" name="pasted-image.png" descr="pasted-image.png"/>
          <p:cNvPicPr>
            <a:picLocks noChangeAspect="1"/>
          </p:cNvPicPr>
          <p:nvPr/>
        </p:nvPicPr>
        <p:blipFill>
          <a:blip r:embed="rId5">
            <a:extLst/>
          </a:blip>
          <a:srcRect t="4289" b="7403"/>
          <a:stretch>
            <a:fillRect/>
          </a:stretch>
        </p:blipFill>
        <p:spPr>
          <a:xfrm>
            <a:off x="10285783" y="6752755"/>
            <a:ext cx="12275695" cy="5868752"/>
          </a:xfrm>
          <a:prstGeom prst="rect">
            <a:avLst/>
          </a:prstGeom>
          <a:ln w="12700">
            <a:miter lim="400000"/>
          </a:ln>
        </p:spPr>
      </p:pic>
      <p:pic>
        <p:nvPicPr>
          <p:cNvPr id="862" name="屏幕快照 2019-02-25 下午5.50.47.png" descr="屏幕快照 2019-02-25 下午5.50.47.png"/>
          <p:cNvPicPr>
            <a:picLocks noChangeAspect="1"/>
          </p:cNvPicPr>
          <p:nvPr/>
        </p:nvPicPr>
        <p:blipFill>
          <a:blip r:embed="rId6">
            <a:extLst/>
          </a:blip>
          <a:stretch>
            <a:fillRect/>
          </a:stretch>
        </p:blipFill>
        <p:spPr>
          <a:xfrm>
            <a:off x="19606328" y="649471"/>
            <a:ext cx="4359408" cy="1180674"/>
          </a:xfrm>
          <a:prstGeom prst="rect">
            <a:avLst/>
          </a:prstGeom>
          <a:ln w="12700">
            <a:miter lim="400000"/>
          </a:ln>
        </p:spPr>
      </p:pic>
      <p:sp>
        <p:nvSpPr>
          <p:cNvPr id="2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86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869"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870"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871"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872"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873"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874"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875" name="内存管理"/>
          <p:cNvSpPr/>
          <p:nvPr/>
        </p:nvSpPr>
        <p:spPr>
          <a:xfrm>
            <a:off x="6227790" y="3056757"/>
            <a:ext cx="2842833" cy="1103552"/>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876" name="进程管理"/>
          <p:cNvSpPr/>
          <p:nvPr/>
        </p:nvSpPr>
        <p:spPr>
          <a:xfrm>
            <a:off x="6227790" y="4044831"/>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877" name="设备管理"/>
          <p:cNvSpPr/>
          <p:nvPr/>
        </p:nvSpPr>
        <p:spPr>
          <a:xfrm>
            <a:off x="6227790" y="501053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878"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879"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880"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881"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882"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883"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884"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885"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886" name="内容：…"/>
          <p:cNvSpPr/>
          <p:nvPr/>
        </p:nvSpPr>
        <p:spPr>
          <a:xfrm>
            <a:off x="9469002" y="3062976"/>
            <a:ext cx="1370094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内容：</a:t>
            </a:r>
          </a:p>
          <a:p>
            <a:pPr algn="just">
              <a:defRPr sz="4500"/>
            </a:pPr>
            <a:r>
              <a:rPr>
                <a:solidFill>
                  <a:srgbClr val="DCDEE0"/>
                </a:solidFill>
              </a:rPr>
              <a:t>1）内存分配</a:t>
            </a:r>
            <a:r>
              <a:t> </a:t>
            </a:r>
            <a:r>
              <a:rPr b="1">
                <a:latin typeface="Helvetica"/>
                <a:ea typeface="Helvetica"/>
                <a:cs typeface="Helvetica"/>
                <a:sym typeface="Helvetica"/>
              </a:rPr>
              <a:t>2）内存保护</a:t>
            </a:r>
            <a:r>
              <a:rPr>
                <a:solidFill>
                  <a:srgbClr val="DCDEE0"/>
                </a:solidFill>
              </a:rPr>
              <a:t> 3）地址映射 4）内存扩充</a:t>
            </a:r>
          </a:p>
        </p:txBody>
      </p:sp>
      <p:sp>
        <p:nvSpPr>
          <p:cNvPr id="887" name="主要任务：一是使操作系统内核的空间不会被用户随意访问，以保证系统的安全和稳定；二是确保每道用户程序都在自己的内存空间中运行，互不干扰。"/>
          <p:cNvSpPr/>
          <p:nvPr/>
        </p:nvSpPr>
        <p:spPr>
          <a:xfrm>
            <a:off x="9469002" y="5049041"/>
            <a:ext cx="13700943" cy="2501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主要任务：一是使操作系统</a:t>
            </a:r>
            <a:r>
              <a:rPr>
                <a:solidFill>
                  <a:schemeClr val="accent5"/>
                </a:solidFill>
              </a:rPr>
              <a:t>内核的空间</a:t>
            </a:r>
            <a:r>
              <a:t>不会被用户随意访问，以保证系统的安全和稳定；二是确保</a:t>
            </a:r>
            <a:r>
              <a:rPr>
                <a:solidFill>
                  <a:schemeClr val="accent5"/>
                </a:solidFill>
              </a:rPr>
              <a:t>每道用户程序</a:t>
            </a:r>
            <a:r>
              <a:t>都在</a:t>
            </a:r>
            <a:r>
              <a:rPr>
                <a:solidFill>
                  <a:schemeClr val="accent5"/>
                </a:solidFill>
              </a:rPr>
              <a:t>自己的内存空间</a:t>
            </a:r>
            <a:r>
              <a:t>中运行，互不干扰。</a:t>
            </a:r>
          </a:p>
        </p:txBody>
      </p:sp>
      <p:pic>
        <p:nvPicPr>
          <p:cNvPr id="888" name="屏幕快照 2019-02-25 下午5.50.47.png" descr="屏幕快照 2019-02-25 下午5.50.47.png"/>
          <p:cNvPicPr>
            <a:picLocks noChangeAspect="1"/>
          </p:cNvPicPr>
          <p:nvPr/>
        </p:nvPicPr>
        <p:blipFill>
          <a:blip r:embed="rId5">
            <a:extLst/>
          </a:blip>
          <a:stretch>
            <a:fillRect/>
          </a:stretch>
        </p:blipFill>
        <p:spPr>
          <a:xfrm>
            <a:off x="19606328" y="649471"/>
            <a:ext cx="4359408" cy="1180674"/>
          </a:xfrm>
          <a:prstGeom prst="rect">
            <a:avLst/>
          </a:prstGeom>
          <a:ln w="12700">
            <a:miter lim="400000"/>
          </a:ln>
        </p:spPr>
      </p:pic>
      <p:sp>
        <p:nvSpPr>
          <p:cNvPr id="26"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893"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895"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896"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897"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898"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899"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900"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901" name="内存管理"/>
          <p:cNvSpPr/>
          <p:nvPr/>
        </p:nvSpPr>
        <p:spPr>
          <a:xfrm>
            <a:off x="6227790" y="3056757"/>
            <a:ext cx="2842833" cy="1103552"/>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902" name="进程管理"/>
          <p:cNvSpPr/>
          <p:nvPr/>
        </p:nvSpPr>
        <p:spPr>
          <a:xfrm>
            <a:off x="6227790" y="4044831"/>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903" name="设备管理"/>
          <p:cNvSpPr/>
          <p:nvPr/>
        </p:nvSpPr>
        <p:spPr>
          <a:xfrm>
            <a:off x="6227790" y="501053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904"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905"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906"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907"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908"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909"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910"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911"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912" name="内容：…"/>
          <p:cNvSpPr/>
          <p:nvPr/>
        </p:nvSpPr>
        <p:spPr>
          <a:xfrm>
            <a:off x="9469002" y="3062976"/>
            <a:ext cx="1370094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内容：</a:t>
            </a:r>
          </a:p>
          <a:p>
            <a:pPr algn="just">
              <a:defRPr sz="4500"/>
            </a:pPr>
            <a:r>
              <a:rPr>
                <a:solidFill>
                  <a:srgbClr val="DCDEE0"/>
                </a:solidFill>
              </a:rPr>
              <a:t>1）内存分配</a:t>
            </a:r>
            <a:r>
              <a:t> </a:t>
            </a:r>
            <a:r>
              <a:rPr b="1">
                <a:latin typeface="Helvetica"/>
                <a:ea typeface="Helvetica"/>
                <a:cs typeface="Helvetica"/>
                <a:sym typeface="Helvetica"/>
              </a:rPr>
              <a:t>2）内存保护</a:t>
            </a:r>
            <a:r>
              <a:rPr>
                <a:solidFill>
                  <a:srgbClr val="DCDEE0"/>
                </a:solidFill>
              </a:rPr>
              <a:t> 3）地址映射 4）内存扩充</a:t>
            </a:r>
          </a:p>
        </p:txBody>
      </p:sp>
      <p:sp>
        <p:nvSpPr>
          <p:cNvPr id="913" name="操作系统实现内存保护的方式之一：…"/>
          <p:cNvSpPr/>
          <p:nvPr/>
        </p:nvSpPr>
        <p:spPr>
          <a:xfrm>
            <a:off x="9469002" y="5049041"/>
            <a:ext cx="13700943" cy="2501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操作系统实现内存保护的方式之一：</a:t>
            </a:r>
          </a:p>
          <a:p>
            <a:pPr algn="just">
              <a:defRPr sz="4500"/>
            </a:pPr>
            <a:r>
              <a:t>采用</a:t>
            </a:r>
            <a:r>
              <a:rPr>
                <a:solidFill>
                  <a:schemeClr val="accent5"/>
                </a:solidFill>
              </a:rPr>
              <a:t>界限寄存器</a:t>
            </a:r>
            <a:r>
              <a:t>存放允许程序访问的</a:t>
            </a:r>
            <a:r>
              <a:rPr>
                <a:solidFill>
                  <a:schemeClr val="accent5"/>
                </a:solidFill>
              </a:rPr>
              <a:t>地址区间的上限和下限</a:t>
            </a:r>
            <a:r>
              <a:t>。</a:t>
            </a:r>
          </a:p>
        </p:txBody>
      </p:sp>
      <p:pic>
        <p:nvPicPr>
          <p:cNvPr id="914" name="pasted-image.png" descr="pasted-image.png"/>
          <p:cNvPicPr>
            <a:picLocks noChangeAspect="1"/>
          </p:cNvPicPr>
          <p:nvPr/>
        </p:nvPicPr>
        <p:blipFill>
          <a:blip r:embed="rId5">
            <a:extLst/>
          </a:blip>
          <a:srcRect t="6506"/>
          <a:stretch>
            <a:fillRect/>
          </a:stretch>
        </p:blipFill>
        <p:spPr>
          <a:xfrm>
            <a:off x="12610875" y="7048788"/>
            <a:ext cx="7417276" cy="5763886"/>
          </a:xfrm>
          <a:prstGeom prst="rect">
            <a:avLst/>
          </a:prstGeom>
          <a:ln w="12700">
            <a:miter lim="400000"/>
          </a:ln>
        </p:spPr>
      </p:pic>
      <p:pic>
        <p:nvPicPr>
          <p:cNvPr id="915" name="屏幕快照 2019-02-25 下午5.50.47.png" descr="屏幕快照 2019-02-25 下午5.50.47.png"/>
          <p:cNvPicPr>
            <a:picLocks noChangeAspect="1"/>
          </p:cNvPicPr>
          <p:nvPr/>
        </p:nvPicPr>
        <p:blipFill>
          <a:blip r:embed="rId6">
            <a:extLst/>
          </a:blip>
          <a:stretch>
            <a:fillRect/>
          </a:stretch>
        </p:blipFill>
        <p:spPr>
          <a:xfrm>
            <a:off x="19606328" y="649471"/>
            <a:ext cx="4359408" cy="1180674"/>
          </a:xfrm>
          <a:prstGeom prst="rect">
            <a:avLst/>
          </a:prstGeom>
          <a:ln w="12700">
            <a:miter lim="400000"/>
          </a:ln>
        </p:spPr>
      </p:pic>
      <p:sp>
        <p:nvSpPr>
          <p:cNvPr id="2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 name="pasted-image.png" descr="pasted-image.png"/>
          <p:cNvPicPr>
            <a:picLocks noChangeAspect="1"/>
          </p:cNvPicPr>
          <p:nvPr/>
        </p:nvPicPr>
        <p:blipFill>
          <a:blip r:embed="rId3">
            <a:extLst/>
          </a:blip>
          <a:srcRect t="6480" b="6480"/>
          <a:stretch>
            <a:fillRect/>
          </a:stretch>
        </p:blipFill>
        <p:spPr>
          <a:xfrm>
            <a:off x="10633075" y="6964312"/>
            <a:ext cx="12686950" cy="6070297"/>
          </a:xfrm>
          <a:prstGeom prst="rect">
            <a:avLst/>
          </a:prstGeom>
          <a:ln w="12700">
            <a:miter lim="400000"/>
          </a:ln>
        </p:spPr>
      </p:pic>
      <p:sp>
        <p:nvSpPr>
          <p:cNvPr id="920"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92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923" name="操作系统的功能"/>
          <p:cNvSpPr/>
          <p:nvPr/>
        </p:nvSpPr>
        <p:spPr>
          <a:xfrm>
            <a:off x="435982" y="910069"/>
            <a:ext cx="5110772"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924"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925"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926"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927" name="管理计算机资源"/>
          <p:cNvSpPr/>
          <p:nvPr/>
        </p:nvSpPr>
        <p:spPr>
          <a:xfrm>
            <a:off x="673999" y="4141827"/>
            <a:ext cx="4274543" cy="1874264"/>
          </a:xfrm>
          <a:prstGeom prst="roundRect">
            <a:avLst>
              <a:gd name="adj" fmla="val 10164"/>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928" name="提供用户接口"/>
          <p:cNvSpPr/>
          <p:nvPr/>
        </p:nvSpPr>
        <p:spPr>
          <a:xfrm>
            <a:off x="673999" y="8750074"/>
            <a:ext cx="4274543" cy="1874264"/>
          </a:xfrm>
          <a:prstGeom prst="roundRect">
            <a:avLst>
              <a:gd name="adj" fmla="val 10164"/>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929" name="内存管理"/>
          <p:cNvSpPr/>
          <p:nvPr/>
        </p:nvSpPr>
        <p:spPr>
          <a:xfrm>
            <a:off x="6227790" y="3056757"/>
            <a:ext cx="2842833" cy="1103552"/>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930" name="进程管理"/>
          <p:cNvSpPr/>
          <p:nvPr/>
        </p:nvSpPr>
        <p:spPr>
          <a:xfrm>
            <a:off x="6227790" y="4044831"/>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931" name="设备管理"/>
          <p:cNvSpPr/>
          <p:nvPr/>
        </p:nvSpPr>
        <p:spPr>
          <a:xfrm>
            <a:off x="6227790" y="501053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932"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933"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934"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935"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936"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937"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938"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939"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940" name="内容：…"/>
          <p:cNvSpPr/>
          <p:nvPr/>
        </p:nvSpPr>
        <p:spPr>
          <a:xfrm>
            <a:off x="9469002" y="3062976"/>
            <a:ext cx="1370094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内容：</a:t>
            </a:r>
          </a:p>
          <a:p>
            <a:pPr algn="just">
              <a:defRPr sz="4500"/>
            </a:pPr>
            <a:r>
              <a:rPr>
                <a:solidFill>
                  <a:srgbClr val="DCDEE0"/>
                </a:solidFill>
              </a:rPr>
              <a:t>1）内存分配</a:t>
            </a:r>
            <a:r>
              <a:t> </a:t>
            </a:r>
            <a:r>
              <a:rPr>
                <a:solidFill>
                  <a:srgbClr val="DCDEE0"/>
                </a:solidFill>
              </a:rPr>
              <a:t>2）内存保护 </a:t>
            </a:r>
            <a:r>
              <a:rPr b="1">
                <a:latin typeface="Helvetica"/>
                <a:ea typeface="Helvetica"/>
                <a:cs typeface="Helvetica"/>
                <a:sym typeface="Helvetica"/>
              </a:rPr>
              <a:t>3）地址映射</a:t>
            </a:r>
            <a:r>
              <a:rPr>
                <a:solidFill>
                  <a:srgbClr val="DCDEE0"/>
                </a:solidFill>
              </a:rPr>
              <a:t> 4）内存扩充</a:t>
            </a:r>
          </a:p>
        </p:txBody>
      </p:sp>
      <p:sp>
        <p:nvSpPr>
          <p:cNvPr id="941" name="CPU执行程序过程中访问内存时，需要把程序的逻辑地址转变为物理地址，这个转换过程称为地址映射。"/>
          <p:cNvSpPr/>
          <p:nvPr/>
        </p:nvSpPr>
        <p:spPr>
          <a:xfrm>
            <a:off x="9469002" y="5043881"/>
            <a:ext cx="13700943" cy="17258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CPU执行程序过程中访问内存时，需要把</a:t>
            </a:r>
            <a:r>
              <a:rPr>
                <a:solidFill>
                  <a:schemeClr val="accent5"/>
                </a:solidFill>
              </a:rPr>
              <a:t>程序的</a:t>
            </a:r>
            <a:r>
              <a:rPr u="sng">
                <a:solidFill>
                  <a:schemeClr val="accent5"/>
                </a:solidFill>
              </a:rPr>
              <a:t>逻辑地址</a:t>
            </a:r>
            <a:r>
              <a:rPr>
                <a:solidFill>
                  <a:schemeClr val="accent5"/>
                </a:solidFill>
              </a:rPr>
              <a:t>转变为</a:t>
            </a:r>
            <a:r>
              <a:rPr u="sng">
                <a:solidFill>
                  <a:schemeClr val="accent5"/>
                </a:solidFill>
              </a:rPr>
              <a:t>物理地址</a:t>
            </a:r>
            <a:r>
              <a:t>，这个转换过程称为</a:t>
            </a:r>
            <a:r>
              <a:rPr b="1">
                <a:solidFill>
                  <a:schemeClr val="accent5"/>
                </a:solidFill>
                <a:latin typeface="Helvetica"/>
                <a:ea typeface="Helvetica"/>
                <a:cs typeface="Helvetica"/>
                <a:sym typeface="Helvetica"/>
              </a:rPr>
              <a:t>地址映射</a:t>
            </a:r>
            <a:r>
              <a:t>。</a:t>
            </a:r>
          </a:p>
        </p:txBody>
      </p:sp>
      <p:pic>
        <p:nvPicPr>
          <p:cNvPr id="942" name="屏幕快照 2019-02-25 下午5.50.47.png" descr="屏幕快照 2019-02-25 下午5.50.47.png"/>
          <p:cNvPicPr>
            <a:picLocks noChangeAspect="1"/>
          </p:cNvPicPr>
          <p:nvPr/>
        </p:nvPicPr>
        <p:blipFill>
          <a:blip r:embed="rId6">
            <a:extLst/>
          </a:blip>
          <a:stretch>
            <a:fillRect/>
          </a:stretch>
        </p:blipFill>
        <p:spPr>
          <a:xfrm>
            <a:off x="19606328" y="649471"/>
            <a:ext cx="4359408" cy="1180674"/>
          </a:xfrm>
          <a:prstGeom prst="rect">
            <a:avLst/>
          </a:prstGeom>
          <a:ln w="12700">
            <a:miter lim="400000"/>
          </a:ln>
        </p:spPr>
      </p:pic>
      <p:sp>
        <p:nvSpPr>
          <p:cNvPr id="2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947"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949"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950"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951"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952"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953"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954"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955" name="内存管理"/>
          <p:cNvSpPr/>
          <p:nvPr/>
        </p:nvSpPr>
        <p:spPr>
          <a:xfrm>
            <a:off x="6227790" y="3056757"/>
            <a:ext cx="2842833" cy="1103552"/>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956" name="进程管理"/>
          <p:cNvSpPr/>
          <p:nvPr/>
        </p:nvSpPr>
        <p:spPr>
          <a:xfrm>
            <a:off x="6227790" y="4044831"/>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957" name="设备管理"/>
          <p:cNvSpPr/>
          <p:nvPr/>
        </p:nvSpPr>
        <p:spPr>
          <a:xfrm>
            <a:off x="6227790" y="501053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958"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959"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960"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961"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962"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963"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964"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965"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966" name="内容：…"/>
          <p:cNvSpPr/>
          <p:nvPr/>
        </p:nvSpPr>
        <p:spPr>
          <a:xfrm>
            <a:off x="9469002" y="3062976"/>
            <a:ext cx="1370094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内容：</a:t>
            </a:r>
          </a:p>
          <a:p>
            <a:pPr algn="just">
              <a:defRPr sz="4500"/>
            </a:pPr>
            <a:r>
              <a:rPr>
                <a:solidFill>
                  <a:srgbClr val="DCDEE0"/>
                </a:solidFill>
              </a:rPr>
              <a:t>1）内存分配</a:t>
            </a:r>
            <a:r>
              <a:t> </a:t>
            </a:r>
            <a:r>
              <a:rPr>
                <a:solidFill>
                  <a:srgbClr val="DCDEE0"/>
                </a:solidFill>
              </a:rPr>
              <a:t>2）内存保护 3）地址映射 </a:t>
            </a:r>
            <a:r>
              <a:rPr b="1">
                <a:latin typeface="Helvetica"/>
                <a:ea typeface="Helvetica"/>
                <a:cs typeface="Helvetica"/>
                <a:sym typeface="Helvetica"/>
              </a:rPr>
              <a:t>4）内存扩充</a:t>
            </a:r>
          </a:p>
        </p:txBody>
      </p:sp>
      <p:sp>
        <p:nvSpPr>
          <p:cNvPr id="967" name="借助于虚拟技术，从逻辑上扩充内存容量，使系统能够向用户提供比物理内存大的存储容量。"/>
          <p:cNvSpPr/>
          <p:nvPr/>
        </p:nvSpPr>
        <p:spPr>
          <a:xfrm>
            <a:off x="9469002" y="5013644"/>
            <a:ext cx="1370094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借助于</a:t>
            </a:r>
            <a:r>
              <a:rPr>
                <a:solidFill>
                  <a:schemeClr val="accent5"/>
                </a:solidFill>
              </a:rPr>
              <a:t>虚拟技术</a:t>
            </a:r>
            <a:r>
              <a:t>，从</a:t>
            </a:r>
            <a:r>
              <a:rPr>
                <a:solidFill>
                  <a:schemeClr val="accent5"/>
                </a:solidFill>
              </a:rPr>
              <a:t>逻辑</a:t>
            </a:r>
            <a:r>
              <a:t>上扩充内存容量，使系统能够向用户提供比物理内存大的存储容量。</a:t>
            </a:r>
          </a:p>
        </p:txBody>
      </p:sp>
      <p:pic>
        <p:nvPicPr>
          <p:cNvPr id="968" name="屏幕快照 2019-02-25 下午5.50.47.png" descr="屏幕快照 2019-02-25 下午5.50.47.png"/>
          <p:cNvPicPr>
            <a:picLocks noChangeAspect="1"/>
          </p:cNvPicPr>
          <p:nvPr/>
        </p:nvPicPr>
        <p:blipFill>
          <a:blip r:embed="rId5">
            <a:extLst/>
          </a:blip>
          <a:stretch>
            <a:fillRect/>
          </a:stretch>
        </p:blipFill>
        <p:spPr>
          <a:xfrm>
            <a:off x="19606328" y="649471"/>
            <a:ext cx="4359408" cy="1180674"/>
          </a:xfrm>
          <a:prstGeom prst="rect">
            <a:avLst/>
          </a:prstGeom>
          <a:ln w="12700">
            <a:miter lim="400000"/>
          </a:ln>
        </p:spPr>
      </p:pic>
      <p:sp>
        <p:nvSpPr>
          <p:cNvPr id="26"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 name="pasted-image.png" descr="pasted-image.png"/>
          <p:cNvPicPr>
            <a:picLocks noChangeAspect="1"/>
          </p:cNvPicPr>
          <p:nvPr/>
        </p:nvPicPr>
        <p:blipFill>
          <a:blip r:embed="rId3">
            <a:extLst/>
          </a:blip>
          <a:stretch>
            <a:fillRect/>
          </a:stretch>
        </p:blipFill>
        <p:spPr>
          <a:xfrm>
            <a:off x="11970451" y="8626265"/>
            <a:ext cx="11563151" cy="3685708"/>
          </a:xfrm>
          <a:prstGeom prst="rect">
            <a:avLst/>
          </a:prstGeom>
          <a:ln w="12700">
            <a:miter lim="400000"/>
          </a:ln>
        </p:spPr>
      </p:pic>
      <p:sp>
        <p:nvSpPr>
          <p:cNvPr id="973"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974"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976" name="操作系统的功能"/>
          <p:cNvSpPr/>
          <p:nvPr/>
        </p:nvSpPr>
        <p:spPr>
          <a:xfrm>
            <a:off x="435982" y="910069"/>
            <a:ext cx="5110772"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977"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978"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979"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980" name="管理计算机资源"/>
          <p:cNvSpPr/>
          <p:nvPr/>
        </p:nvSpPr>
        <p:spPr>
          <a:xfrm>
            <a:off x="673999" y="4141827"/>
            <a:ext cx="4274543" cy="1874264"/>
          </a:xfrm>
          <a:prstGeom prst="roundRect">
            <a:avLst>
              <a:gd name="adj" fmla="val 10164"/>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981" name="提供用户接口"/>
          <p:cNvSpPr/>
          <p:nvPr/>
        </p:nvSpPr>
        <p:spPr>
          <a:xfrm>
            <a:off x="673999" y="8750074"/>
            <a:ext cx="4274543" cy="1874264"/>
          </a:xfrm>
          <a:prstGeom prst="roundRect">
            <a:avLst>
              <a:gd name="adj" fmla="val 10164"/>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982" name="内存管理"/>
          <p:cNvSpPr/>
          <p:nvPr/>
        </p:nvSpPr>
        <p:spPr>
          <a:xfrm>
            <a:off x="6227790" y="3056757"/>
            <a:ext cx="2842833" cy="1103552"/>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983" name="进程管理"/>
          <p:cNvSpPr/>
          <p:nvPr/>
        </p:nvSpPr>
        <p:spPr>
          <a:xfrm>
            <a:off x="6227790" y="4044831"/>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984" name="设备管理"/>
          <p:cNvSpPr/>
          <p:nvPr/>
        </p:nvSpPr>
        <p:spPr>
          <a:xfrm>
            <a:off x="6227790" y="501053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985"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986"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987"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988"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989"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990"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991"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992"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993" name="内容：…"/>
          <p:cNvSpPr/>
          <p:nvPr/>
        </p:nvSpPr>
        <p:spPr>
          <a:xfrm>
            <a:off x="9469002" y="3062976"/>
            <a:ext cx="1370094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内容：</a:t>
            </a:r>
          </a:p>
          <a:p>
            <a:pPr algn="just">
              <a:defRPr sz="4500"/>
            </a:pPr>
            <a:r>
              <a:rPr>
                <a:solidFill>
                  <a:srgbClr val="DCDEE0"/>
                </a:solidFill>
              </a:rPr>
              <a:t>1）内存分配</a:t>
            </a:r>
            <a:r>
              <a:t> </a:t>
            </a:r>
            <a:r>
              <a:rPr>
                <a:solidFill>
                  <a:srgbClr val="DCDEE0"/>
                </a:solidFill>
              </a:rPr>
              <a:t>2）内存保护 3）地址映射 </a:t>
            </a:r>
            <a:r>
              <a:rPr b="1">
                <a:latin typeface="Helvetica"/>
                <a:ea typeface="Helvetica"/>
                <a:cs typeface="Helvetica"/>
                <a:sym typeface="Helvetica"/>
              </a:rPr>
              <a:t>4）内存扩充</a:t>
            </a:r>
          </a:p>
        </p:txBody>
      </p:sp>
      <p:sp>
        <p:nvSpPr>
          <p:cNvPr id="994" name="👉 请求调入：…"/>
          <p:cNvSpPr/>
          <p:nvPr/>
        </p:nvSpPr>
        <p:spPr>
          <a:xfrm>
            <a:off x="9534113" y="4786901"/>
            <a:ext cx="14189722" cy="4422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04800" marR="457200" indent="-304800" algn="just" defTabSz="266700">
              <a:lnSpc>
                <a:spcPct val="110000"/>
              </a:lnSpc>
              <a:defRPr sz="4500">
                <a:solidFill>
                  <a:srgbClr val="FF2600"/>
                </a:solidFill>
              </a:defRPr>
            </a:pPr>
            <a:r>
              <a:rPr b="1">
                <a:solidFill>
                  <a:srgbClr val="000000"/>
                </a:solidFill>
                <a:latin typeface="Helvetica"/>
                <a:ea typeface="Helvetica"/>
                <a:cs typeface="Helvetica"/>
                <a:sym typeface="Helvetica"/>
              </a:rPr>
              <a:t>👉	请求调入：</a:t>
            </a:r>
            <a:endParaRPr>
              <a:solidFill>
                <a:srgbClr val="000000"/>
              </a:solidFill>
            </a:endParaRPr>
          </a:p>
          <a:p>
            <a:pPr marL="304800" marR="457200" indent="-304800" algn="just" defTabSz="266700">
              <a:lnSpc>
                <a:spcPct val="110000"/>
              </a:lnSpc>
              <a:defRPr sz="4500">
                <a:solidFill>
                  <a:srgbClr val="FF2600"/>
                </a:solidFill>
              </a:defRPr>
            </a:pPr>
            <a:r>
              <a:rPr>
                <a:solidFill>
                  <a:srgbClr val="000000"/>
                </a:solidFill>
              </a:rPr>
              <a:t>	允许系统在</a:t>
            </a:r>
            <a:r>
              <a:rPr>
                <a:solidFill>
                  <a:schemeClr val="accent5"/>
                </a:solidFill>
              </a:rPr>
              <a:t>装入一部分用户程序</a:t>
            </a:r>
            <a:r>
              <a:rPr>
                <a:solidFill>
                  <a:srgbClr val="000000"/>
                </a:solidFill>
              </a:rPr>
              <a:t>时就启动该程序运行，在程序运行过程中</a:t>
            </a:r>
            <a:r>
              <a:rPr>
                <a:solidFill>
                  <a:schemeClr val="accent5"/>
                </a:solidFill>
              </a:rPr>
              <a:t>若发现要执行的指令或访问的数据尚未装入内存</a:t>
            </a:r>
            <a:r>
              <a:rPr>
                <a:solidFill>
                  <a:srgbClr val="000000"/>
                </a:solidFill>
              </a:rPr>
              <a:t>，通过</a:t>
            </a:r>
            <a:r>
              <a:rPr>
                <a:solidFill>
                  <a:schemeClr val="accent5"/>
                </a:solidFill>
              </a:rPr>
              <a:t>请求调入将需要指令或数据装入内存</a:t>
            </a:r>
            <a:r>
              <a:rPr>
                <a:solidFill>
                  <a:srgbClr val="000000"/>
                </a:solidFill>
              </a:rPr>
              <a:t>。</a:t>
            </a:r>
          </a:p>
        </p:txBody>
      </p:sp>
      <p:pic>
        <p:nvPicPr>
          <p:cNvPr id="995" name="屏幕快照 2019-02-25 下午5.50.47.png" descr="屏幕快照 2019-02-25 下午5.50.47.png"/>
          <p:cNvPicPr>
            <a:picLocks noChangeAspect="1"/>
          </p:cNvPicPr>
          <p:nvPr/>
        </p:nvPicPr>
        <p:blipFill>
          <a:blip r:embed="rId6">
            <a:extLst/>
          </a:blip>
          <a:stretch>
            <a:fillRect/>
          </a:stretch>
        </p:blipFill>
        <p:spPr>
          <a:xfrm>
            <a:off x="19606328" y="649471"/>
            <a:ext cx="4359408" cy="1180674"/>
          </a:xfrm>
          <a:prstGeom prst="rect">
            <a:avLst/>
          </a:prstGeom>
          <a:ln w="12700">
            <a:miter lim="400000"/>
          </a:ln>
        </p:spPr>
      </p:pic>
      <p:sp>
        <p:nvSpPr>
          <p:cNvPr id="2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9" name="pasted-image.png" descr="pasted-image.png"/>
          <p:cNvPicPr>
            <a:picLocks noChangeAspect="1"/>
          </p:cNvPicPr>
          <p:nvPr/>
        </p:nvPicPr>
        <p:blipFill>
          <a:blip r:embed="rId3">
            <a:extLst/>
          </a:blip>
          <a:srcRect t="2941" b="2941"/>
          <a:stretch>
            <a:fillRect/>
          </a:stretch>
        </p:blipFill>
        <p:spPr>
          <a:xfrm>
            <a:off x="15704153" y="7759361"/>
            <a:ext cx="5464172" cy="5161482"/>
          </a:xfrm>
          <a:prstGeom prst="rect">
            <a:avLst/>
          </a:prstGeom>
          <a:ln w="12700">
            <a:miter lim="400000"/>
          </a:ln>
        </p:spPr>
      </p:pic>
      <p:sp>
        <p:nvSpPr>
          <p:cNvPr id="1000"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00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003" name="操作系统的功能"/>
          <p:cNvSpPr/>
          <p:nvPr/>
        </p:nvSpPr>
        <p:spPr>
          <a:xfrm>
            <a:off x="435982" y="910069"/>
            <a:ext cx="5110772" cy="1103551"/>
          </a:xfrm>
          <a:prstGeom prst="roundRect">
            <a:avLst>
              <a:gd name="adj" fmla="val 16311"/>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004"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005"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006"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007" name="管理计算机资源"/>
          <p:cNvSpPr/>
          <p:nvPr/>
        </p:nvSpPr>
        <p:spPr>
          <a:xfrm>
            <a:off x="673999" y="4141827"/>
            <a:ext cx="4274543" cy="1874264"/>
          </a:xfrm>
          <a:prstGeom prst="roundRect">
            <a:avLst>
              <a:gd name="adj" fmla="val 10164"/>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008" name="提供用户接口"/>
          <p:cNvSpPr/>
          <p:nvPr/>
        </p:nvSpPr>
        <p:spPr>
          <a:xfrm>
            <a:off x="673999" y="8750074"/>
            <a:ext cx="4274543" cy="1874264"/>
          </a:xfrm>
          <a:prstGeom prst="roundRect">
            <a:avLst>
              <a:gd name="adj" fmla="val 10164"/>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009" name="内存管理"/>
          <p:cNvSpPr/>
          <p:nvPr/>
        </p:nvSpPr>
        <p:spPr>
          <a:xfrm>
            <a:off x="6227790" y="3056757"/>
            <a:ext cx="2842833" cy="1103552"/>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010" name="进程管理"/>
          <p:cNvSpPr/>
          <p:nvPr/>
        </p:nvSpPr>
        <p:spPr>
          <a:xfrm>
            <a:off x="6227790" y="4044831"/>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011" name="设备管理"/>
          <p:cNvSpPr/>
          <p:nvPr/>
        </p:nvSpPr>
        <p:spPr>
          <a:xfrm>
            <a:off x="6227790" y="501053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012"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013"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014"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015"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016"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017"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018"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019"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020" name="内容：…"/>
          <p:cNvSpPr/>
          <p:nvPr/>
        </p:nvSpPr>
        <p:spPr>
          <a:xfrm>
            <a:off x="9469002" y="3062976"/>
            <a:ext cx="13700943"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内容：</a:t>
            </a:r>
          </a:p>
          <a:p>
            <a:pPr algn="just">
              <a:defRPr sz="4500"/>
            </a:pPr>
            <a:r>
              <a:rPr>
                <a:solidFill>
                  <a:srgbClr val="DCDEE0"/>
                </a:solidFill>
              </a:rPr>
              <a:t>1）内存分配</a:t>
            </a:r>
            <a:r>
              <a:t> </a:t>
            </a:r>
            <a:r>
              <a:rPr>
                <a:solidFill>
                  <a:srgbClr val="DCDEE0"/>
                </a:solidFill>
              </a:rPr>
              <a:t>2）内存保护 3）地址映射 </a:t>
            </a:r>
            <a:r>
              <a:rPr b="1">
                <a:latin typeface="Helvetica"/>
                <a:ea typeface="Helvetica"/>
                <a:cs typeface="Helvetica"/>
                <a:sym typeface="Helvetica"/>
              </a:rPr>
              <a:t>4）内存扩充</a:t>
            </a:r>
          </a:p>
        </p:txBody>
      </p:sp>
      <p:sp>
        <p:nvSpPr>
          <p:cNvPr id="1021" name="👉 置换功能：…"/>
          <p:cNvSpPr/>
          <p:nvPr/>
        </p:nvSpPr>
        <p:spPr>
          <a:xfrm>
            <a:off x="9534113" y="4973747"/>
            <a:ext cx="14189722" cy="37685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04800" marR="457200" indent="-304800" algn="just" defTabSz="266700">
              <a:lnSpc>
                <a:spcPct val="110000"/>
              </a:lnSpc>
              <a:defRPr sz="4500">
                <a:solidFill>
                  <a:srgbClr val="FF2600"/>
                </a:solidFill>
              </a:defRPr>
            </a:pPr>
            <a:r>
              <a:rPr>
                <a:solidFill>
                  <a:srgbClr val="000000"/>
                </a:solidFill>
              </a:rPr>
              <a:t>👉	</a:t>
            </a:r>
            <a:r>
              <a:rPr b="1">
                <a:solidFill>
                  <a:srgbClr val="000000"/>
                </a:solidFill>
                <a:latin typeface="Helvetica"/>
                <a:ea typeface="Helvetica"/>
                <a:cs typeface="Helvetica"/>
                <a:sym typeface="Helvetica"/>
              </a:rPr>
              <a:t>置换功能：</a:t>
            </a:r>
          </a:p>
          <a:p>
            <a:pPr marL="304800" marR="457200" indent="-304800" algn="just" defTabSz="266700">
              <a:lnSpc>
                <a:spcPct val="110000"/>
              </a:lnSpc>
              <a:defRPr sz="4500">
                <a:solidFill>
                  <a:srgbClr val="FF2600"/>
                </a:solidFill>
              </a:defRPr>
            </a:pPr>
            <a:r>
              <a:rPr b="1">
                <a:solidFill>
                  <a:srgbClr val="000000"/>
                </a:solidFill>
                <a:latin typeface="Helvetica"/>
                <a:ea typeface="Helvetica"/>
                <a:cs typeface="Helvetica"/>
                <a:sym typeface="Helvetica"/>
              </a:rPr>
              <a:t>	</a:t>
            </a:r>
            <a:r>
              <a:rPr>
                <a:solidFill>
                  <a:srgbClr val="000000"/>
                </a:solidFill>
              </a:rPr>
              <a:t>在请求调入时，</a:t>
            </a:r>
            <a:r>
              <a:rPr>
                <a:solidFill>
                  <a:schemeClr val="accent5"/>
                </a:solidFill>
              </a:rPr>
              <a:t>若发现内存空间不足</a:t>
            </a:r>
            <a:r>
              <a:rPr>
                <a:solidFill>
                  <a:srgbClr val="000000"/>
                </a:solidFill>
              </a:rPr>
              <a:t>，需要</a:t>
            </a:r>
            <a:r>
              <a:rPr>
                <a:solidFill>
                  <a:schemeClr val="accent5"/>
                </a:solidFill>
              </a:rPr>
              <a:t>先将内存中的一部分内容换到外存中</a:t>
            </a:r>
            <a:r>
              <a:rPr>
                <a:solidFill>
                  <a:srgbClr val="000000"/>
                </a:solidFill>
              </a:rPr>
              <a:t>，以便</a:t>
            </a:r>
            <a:r>
              <a:rPr>
                <a:solidFill>
                  <a:schemeClr val="accent5"/>
                </a:solidFill>
              </a:rPr>
              <a:t>腾出内存空间</a:t>
            </a:r>
            <a:r>
              <a:rPr>
                <a:solidFill>
                  <a:srgbClr val="000000"/>
                </a:solidFill>
              </a:rPr>
              <a:t>装入当前需要的内容。</a:t>
            </a:r>
            <a:endParaRPr sz="1100">
              <a:solidFill>
                <a:srgbClr val="000000"/>
              </a:solidFill>
              <a:latin typeface="Times New Roman"/>
              <a:ea typeface="Times New Roman"/>
              <a:cs typeface="Times New Roman"/>
              <a:sym typeface="Times New Roman"/>
            </a:endParaRPr>
          </a:p>
        </p:txBody>
      </p:sp>
      <p:pic>
        <p:nvPicPr>
          <p:cNvPr id="1022" name="屏幕快照 2019-02-25 下午5.50.47.png" descr="屏幕快照 2019-02-25 下午5.50.47.png"/>
          <p:cNvPicPr>
            <a:picLocks noChangeAspect="1"/>
          </p:cNvPicPr>
          <p:nvPr/>
        </p:nvPicPr>
        <p:blipFill>
          <a:blip r:embed="rId6">
            <a:extLst/>
          </a:blip>
          <a:stretch>
            <a:fillRect/>
          </a:stretch>
        </p:blipFill>
        <p:spPr>
          <a:xfrm>
            <a:off x="19606328" y="649471"/>
            <a:ext cx="4359408" cy="1180674"/>
          </a:xfrm>
          <a:prstGeom prst="rect">
            <a:avLst/>
          </a:prstGeom>
          <a:ln w="12700">
            <a:miter lim="400000"/>
          </a:ln>
        </p:spPr>
      </p:pic>
      <p:sp>
        <p:nvSpPr>
          <p:cNvPr id="2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037"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38"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039" name="1810…"/>
          <p:cNvSpPr/>
          <p:nvPr/>
        </p:nvSpPr>
        <p:spPr>
          <a:xfrm>
            <a:off x="3465519" y="4132390"/>
            <a:ext cx="19524564"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1810</a:t>
            </a:r>
          </a:p>
          <a:p>
            <a:pPr algn="l">
              <a:defRPr>
                <a:latin typeface="Hannotate SC Regular"/>
                <a:ea typeface="Hannotate SC Regular"/>
                <a:cs typeface="Hannotate SC Regular"/>
                <a:sym typeface="Hannotate SC Regular"/>
              </a:defRPr>
            </a:pPr>
            <a:r>
              <a:t>内存管理的目的是（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方便用户访问文件系统</a:t>
            </a:r>
          </a:p>
          <a:p>
            <a:pPr algn="l">
              <a:defRPr>
                <a:latin typeface="Hannotate SC Regular"/>
                <a:ea typeface="Hannotate SC Regular"/>
                <a:cs typeface="Hannotate SC Regular"/>
                <a:sym typeface="Hannotate SC Regular"/>
              </a:defRPr>
            </a:pPr>
            <a:r>
              <a:t>B. 提高内存的利用率</a:t>
            </a:r>
          </a:p>
          <a:p>
            <a:pPr algn="l">
              <a:defRPr>
                <a:latin typeface="Hannotate SC Regular"/>
                <a:ea typeface="Hannotate SC Regular"/>
                <a:cs typeface="Hannotate SC Regular"/>
                <a:sym typeface="Hannotate SC Regular"/>
              </a:defRPr>
            </a:pPr>
            <a:r>
              <a:t>C. 增加内存实际容量</a:t>
            </a:r>
          </a:p>
          <a:p>
            <a:pPr algn="l">
              <a:defRPr>
                <a:latin typeface="Hannotate SC Regular"/>
                <a:ea typeface="Hannotate SC Regular"/>
                <a:cs typeface="Hannotate SC Regular"/>
                <a:sym typeface="Hannotate SC Regular"/>
              </a:defRPr>
            </a:pPr>
            <a:r>
              <a:t>D. 增加磁盘容量</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042"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43"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044" name="1810…"/>
          <p:cNvSpPr/>
          <p:nvPr/>
        </p:nvSpPr>
        <p:spPr>
          <a:xfrm>
            <a:off x="3465519" y="4132390"/>
            <a:ext cx="19524564" cy="632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1810</a:t>
            </a:r>
          </a:p>
          <a:p>
            <a:pPr algn="l">
              <a:defRPr>
                <a:latin typeface="Hannotate SC Regular"/>
                <a:ea typeface="Hannotate SC Regular"/>
                <a:cs typeface="Hannotate SC Regular"/>
                <a:sym typeface="Hannotate SC Regular"/>
              </a:defRPr>
            </a:pPr>
            <a:r>
              <a:t>内存管理的目的是（ </a:t>
            </a:r>
            <a:r>
              <a:rPr>
                <a:solidFill>
                  <a:schemeClr val="accent5"/>
                </a:solidFill>
              </a:rPr>
              <a:t>B</a:t>
            </a:r>
            <a:r>
              <a:t>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方便用户访问文件系统</a:t>
            </a:r>
          </a:p>
          <a:p>
            <a:pPr algn="l">
              <a:defRPr>
                <a:solidFill>
                  <a:schemeClr val="accent5"/>
                </a:solidFill>
                <a:latin typeface="Hannotate SC Regular"/>
                <a:ea typeface="Hannotate SC Regular"/>
                <a:cs typeface="Hannotate SC Regular"/>
                <a:sym typeface="Hannotate SC Regular"/>
              </a:defRPr>
            </a:pPr>
            <a:r>
              <a:t>B. 提高内存的利用率</a:t>
            </a:r>
          </a:p>
          <a:p>
            <a:pPr algn="l">
              <a:defRPr>
                <a:latin typeface="Hannotate SC Regular"/>
                <a:ea typeface="Hannotate SC Regular"/>
                <a:cs typeface="Hannotate SC Regular"/>
                <a:sym typeface="Hannotate SC Regular"/>
              </a:defRPr>
            </a:pPr>
            <a:r>
              <a:t>C. 增加内存实际容量</a:t>
            </a:r>
          </a:p>
          <a:p>
            <a:pPr algn="l">
              <a:defRPr>
                <a:latin typeface="Hannotate SC Regular"/>
                <a:ea typeface="Hannotate SC Regular"/>
                <a:cs typeface="Hannotate SC Regular"/>
                <a:sym typeface="Hannotate SC Regular"/>
              </a:defRPr>
            </a:pPr>
            <a:r>
              <a:t>D. 增加磁盘容量</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books-stacks.jpg" descr="books-stacks.jpg"/>
          <p:cNvPicPr>
            <a:picLocks noChangeAspect="1"/>
          </p:cNvPicPr>
          <p:nvPr/>
        </p:nvPicPr>
        <p:blipFill>
          <a:blip r:embed="rId3">
            <a:extLst/>
          </a:blip>
          <a:srcRect l="3214"/>
          <a:stretch>
            <a:fillRect/>
          </a:stretch>
        </p:blipFill>
        <p:spPr>
          <a:xfrm>
            <a:off x="4340737" y="4090909"/>
            <a:ext cx="6870112" cy="5323692"/>
          </a:xfrm>
          <a:prstGeom prst="rect">
            <a:avLst/>
          </a:prstGeom>
          <a:ln w="25400">
            <a:miter lim="400000"/>
          </a:ln>
          <a:effectLst>
            <a:outerShdw blurRad="254000" dist="127000" dir="5400000" rotWithShape="0">
              <a:srgbClr val="000000">
                <a:alpha val="70000"/>
              </a:srgbClr>
            </a:outerShdw>
          </a:effectLst>
        </p:spPr>
      </p:pic>
      <p:sp>
        <p:nvSpPr>
          <p:cNvPr id="60" name="课…"/>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课</a:t>
            </a:r>
          </a:p>
          <a:p>
            <a:pPr defTabSz="821531">
              <a:defRPr sz="13600">
                <a:solidFill>
                  <a:schemeClr val="accent4">
                    <a:satOff val="1488"/>
                    <a:lumOff val="-7242"/>
                  </a:schemeClr>
                </a:solidFill>
                <a:latin typeface="Hannotate SC Bold"/>
                <a:ea typeface="Hannotate SC Bold"/>
                <a:cs typeface="Hannotate SC Bold"/>
                <a:sym typeface="Hannotate SC Bold"/>
              </a:defRPr>
            </a:pPr>
            <a:r>
              <a:t>堂</a:t>
            </a:r>
          </a:p>
          <a:p>
            <a:pPr defTabSz="821531">
              <a:defRPr sz="13600">
                <a:solidFill>
                  <a:schemeClr val="accent4">
                    <a:satOff val="1488"/>
                    <a:lumOff val="-7242"/>
                  </a:schemeClr>
                </a:solidFill>
                <a:latin typeface="Hannotate SC Bold"/>
                <a:ea typeface="Hannotate SC Bold"/>
                <a:cs typeface="Hannotate SC Bold"/>
                <a:sym typeface="Hannotate SC Bold"/>
              </a:defRPr>
            </a:pPr>
            <a:r>
              <a:t>要</a:t>
            </a:r>
          </a:p>
          <a:p>
            <a:pPr defTabSz="821531">
              <a:defRPr sz="13600">
                <a:solidFill>
                  <a:schemeClr val="accent4">
                    <a:satOff val="1488"/>
                    <a:lumOff val="-7242"/>
                  </a:schemeClr>
                </a:solidFill>
                <a:latin typeface="Hannotate SC Bold"/>
                <a:ea typeface="Hannotate SC Bold"/>
                <a:cs typeface="Hannotate SC Bold"/>
                <a:sym typeface="Hannotate SC Bold"/>
              </a:defRPr>
            </a:pPr>
            <a:r>
              <a:t>求</a:t>
            </a:r>
          </a:p>
        </p:txBody>
      </p:sp>
      <p:sp>
        <p:nvSpPr>
          <p:cNvPr id="61" name="2、下课前完成随堂考📜"/>
          <p:cNvSpPr/>
          <p:nvPr/>
        </p:nvSpPr>
        <p:spPr>
          <a:xfrm>
            <a:off x="12320222" y="5419375"/>
            <a:ext cx="6849746" cy="10064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5"/>
                </a:solidFill>
                <a:latin typeface="Hannotate SC Regular"/>
                <a:ea typeface="Hannotate SC Regular"/>
                <a:cs typeface="Hannotate SC Regular"/>
                <a:sym typeface="Hannotate SC Regular"/>
              </a:defRPr>
            </a:pPr>
            <a:r>
              <a:t>2、下课前完成</a:t>
            </a:r>
            <a:r>
              <a:rPr u="sng">
                <a:latin typeface="Hannotate SC Bold"/>
                <a:ea typeface="Hannotate SC Bold"/>
                <a:cs typeface="Hannotate SC Bold"/>
                <a:sym typeface="Hannotate SC Bold"/>
              </a:rPr>
              <a:t>随堂考</a:t>
            </a:r>
            <a:r>
              <a:t>📜</a:t>
            </a:r>
          </a:p>
        </p:txBody>
      </p:sp>
      <p:sp>
        <p:nvSpPr>
          <p:cNvPr id="62" name="1、每节课听满两个小时🙇♀️"/>
          <p:cNvSpPr/>
          <p:nvPr/>
        </p:nvSpPr>
        <p:spPr>
          <a:xfrm>
            <a:off x="12320222" y="3877110"/>
            <a:ext cx="6904134"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5"/>
                </a:solidFill>
                <a:latin typeface="Hannotate SC Regular"/>
                <a:ea typeface="Hannotate SC Regular"/>
                <a:cs typeface="Hannotate SC Regular"/>
                <a:sym typeface="Hannotate SC Regular"/>
              </a:defRPr>
            </a:pPr>
            <a:r>
              <a:rPr dirty="0"/>
              <a:t>1、每节课听满</a:t>
            </a:r>
            <a:r>
              <a:rPr u="sng" dirty="0">
                <a:latin typeface="Hannotate SC Bold"/>
                <a:ea typeface="Hannotate SC Bold"/>
                <a:cs typeface="Hannotate SC Bold"/>
                <a:sym typeface="Hannotate SC Bold"/>
              </a:rPr>
              <a:t>两个小时</a:t>
            </a:r>
            <a:r>
              <a:rPr dirty="0"/>
              <a:t>🙇</a:t>
            </a:r>
            <a:r>
              <a:rPr dirty="0" smtClean="0"/>
              <a:t>‍</a:t>
            </a:r>
            <a:endParaRPr dirty="0"/>
          </a:p>
        </p:txBody>
      </p:sp>
      <p:sp>
        <p:nvSpPr>
          <p:cNvPr id="63" name="3、不问与当前知识点无关的问题🙅"/>
          <p:cNvSpPr/>
          <p:nvPr/>
        </p:nvSpPr>
        <p:spPr>
          <a:xfrm>
            <a:off x="12320222" y="7054260"/>
            <a:ext cx="10024746" cy="10064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5"/>
                </a:solidFill>
                <a:latin typeface="Hannotate SC Regular"/>
                <a:ea typeface="Hannotate SC Regular"/>
                <a:cs typeface="Hannotate SC Regular"/>
                <a:sym typeface="Hannotate SC Regular"/>
              </a:defRPr>
            </a:pPr>
            <a:r>
              <a:t>3、</a:t>
            </a:r>
            <a:r>
              <a:rPr u="sng">
                <a:latin typeface="Hannotate SC Bold"/>
                <a:ea typeface="Hannotate SC Bold"/>
                <a:cs typeface="Hannotate SC Bold"/>
                <a:sym typeface="Hannotate SC Bold"/>
              </a:rPr>
              <a:t>不问</a:t>
            </a:r>
            <a:r>
              <a:t>与当前知识点</a:t>
            </a:r>
            <a:r>
              <a:rPr u="sng">
                <a:latin typeface="Hannotate SC Bold"/>
                <a:ea typeface="Hannotate SC Bold"/>
                <a:cs typeface="Hannotate SC Bold"/>
                <a:sym typeface="Hannotate SC Bold"/>
              </a:rPr>
              <a:t>无关的问题</a:t>
            </a:r>
            <a:r>
              <a:t>🙅</a:t>
            </a:r>
          </a:p>
        </p:txBody>
      </p:sp>
      <p:sp>
        <p:nvSpPr>
          <p:cNvPr id="64" name="4、排课、报名等问题联系班主任👩"/>
          <p:cNvSpPr/>
          <p:nvPr/>
        </p:nvSpPr>
        <p:spPr>
          <a:xfrm>
            <a:off x="12320222" y="8689146"/>
            <a:ext cx="10024746" cy="10064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chemeClr val="accent5"/>
                </a:solidFill>
                <a:latin typeface="Hannotate SC Regular"/>
                <a:ea typeface="Hannotate SC Regular"/>
                <a:cs typeface="Hannotate SC Regular"/>
                <a:sym typeface="Hannotate SC Regular"/>
              </a:defRPr>
            </a:pPr>
            <a:r>
              <a:t>4、</a:t>
            </a:r>
            <a:r>
              <a:rPr u="sng">
                <a:latin typeface="Hannotate SC Bold"/>
                <a:ea typeface="Hannotate SC Bold"/>
                <a:cs typeface="Hannotate SC Bold"/>
                <a:sym typeface="Hannotate SC Bold"/>
              </a:rPr>
              <a:t>排课、报名</a:t>
            </a:r>
            <a:r>
              <a:t>等问题联系</a:t>
            </a:r>
            <a:r>
              <a:rPr u="sng">
                <a:latin typeface="Hannotate SC Bold"/>
                <a:ea typeface="Hannotate SC Bold"/>
                <a:cs typeface="Hannotate SC Bold"/>
                <a:sym typeface="Hannotate SC Bold"/>
              </a:rPr>
              <a:t>班主任</a:t>
            </a:r>
            <a:r>
              <a:t>👩</a:t>
            </a:r>
          </a:p>
        </p:txBody>
      </p:sp>
    </p:spTree>
    <p:extLst>
      <p:ext uri="{BB962C8B-B14F-4D97-AF65-F5344CB8AC3E}">
        <p14:creationId xmlns:p14="http://schemas.microsoft.com/office/powerpoint/2010/main" val="529515159"/>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037"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38"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039" name="1810…"/>
          <p:cNvSpPr/>
          <p:nvPr/>
        </p:nvSpPr>
        <p:spPr>
          <a:xfrm>
            <a:off x="3465519" y="4550349"/>
            <a:ext cx="19524564" cy="5488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lang="en-US" altLang="zh-CN" dirty="0" smtClean="0"/>
              <a:t>1904</a:t>
            </a:r>
            <a:endParaRPr dirty="0"/>
          </a:p>
          <a:p>
            <a:pPr algn="l">
              <a:defRPr>
                <a:latin typeface="Hannotate SC Regular"/>
                <a:ea typeface="Hannotate SC Regular"/>
                <a:cs typeface="Hannotate SC Regular"/>
                <a:sym typeface="Hannotate SC Regular"/>
              </a:defRPr>
            </a:pPr>
            <a:r>
              <a:rPr lang="zh-CN" altLang="en-US" dirty="0">
                <a:sym typeface="Hannotate SC Regular"/>
              </a:rPr>
              <a:t>为了能将逻辑地址变换为物理地址，在系统中必须设置（ </a:t>
            </a:r>
            <a:r>
              <a:rPr lang="zh-CN" altLang="en-US" dirty="0" smtClean="0">
                <a:sym typeface="Hannotate SC Regular"/>
              </a:rPr>
              <a:t>）</a:t>
            </a:r>
            <a:endParaRPr lang="en-US" altLang="zh-CN" dirty="0" smtClean="0">
              <a:sym typeface="Hannotate SC Regular"/>
            </a:endParaRPr>
          </a:p>
          <a:p>
            <a:pPr algn="l">
              <a:defRPr>
                <a:latin typeface="Hannotate SC Regular"/>
                <a:ea typeface="Hannotate SC Regular"/>
                <a:cs typeface="Hannotate SC Regular"/>
                <a:sym typeface="Hannotate SC Regular"/>
              </a:defRPr>
            </a:pPr>
            <a:endParaRPr dirty="0"/>
          </a:p>
          <a:p>
            <a:pPr algn="l">
              <a:defRPr>
                <a:latin typeface="Hannotate SC Regular"/>
                <a:ea typeface="Hannotate SC Regular"/>
                <a:cs typeface="Hannotate SC Regular"/>
                <a:sym typeface="Hannotate SC Regular"/>
              </a:defRPr>
            </a:pPr>
            <a:r>
              <a:rPr lang="en-US" altLang="zh-CN" dirty="0"/>
              <a:t>A:</a:t>
            </a:r>
            <a:r>
              <a:rPr lang="zh-CN" altLang="en-US" dirty="0"/>
              <a:t>地址映射机构</a:t>
            </a:r>
          </a:p>
          <a:p>
            <a:pPr algn="l">
              <a:defRPr>
                <a:latin typeface="Hannotate SC Regular"/>
                <a:ea typeface="Hannotate SC Regular"/>
                <a:cs typeface="Hannotate SC Regular"/>
                <a:sym typeface="Hannotate SC Regular"/>
              </a:defRPr>
            </a:pPr>
            <a:r>
              <a:rPr lang="en-US" altLang="zh-CN" dirty="0"/>
              <a:t>B:</a:t>
            </a:r>
            <a:r>
              <a:rPr lang="zh-CN" altLang="en-US" dirty="0"/>
              <a:t>地址扩充机构</a:t>
            </a:r>
          </a:p>
          <a:p>
            <a:pPr algn="l">
              <a:defRPr>
                <a:latin typeface="Hannotate SC Regular"/>
                <a:ea typeface="Hannotate SC Regular"/>
                <a:cs typeface="Hannotate SC Regular"/>
                <a:sym typeface="Hannotate SC Regular"/>
              </a:defRPr>
            </a:pPr>
            <a:r>
              <a:rPr lang="en-US" altLang="zh-CN" dirty="0"/>
              <a:t>C:</a:t>
            </a:r>
            <a:r>
              <a:rPr lang="zh-CN" altLang="en-US" dirty="0"/>
              <a:t>内存保护机构</a:t>
            </a:r>
          </a:p>
          <a:p>
            <a:pPr algn="l">
              <a:defRPr>
                <a:latin typeface="Hannotate SC Regular"/>
                <a:ea typeface="Hannotate SC Regular"/>
                <a:cs typeface="Hannotate SC Regular"/>
                <a:sym typeface="Hannotate SC Regular"/>
              </a:defRPr>
            </a:pPr>
            <a:r>
              <a:rPr lang="en-US" altLang="zh-CN" dirty="0"/>
              <a:t>D:</a:t>
            </a:r>
            <a:r>
              <a:rPr lang="zh-CN" altLang="en-US" dirty="0"/>
              <a:t>地址共享机构</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85078780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037"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38"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039" name="1810…"/>
          <p:cNvSpPr/>
          <p:nvPr/>
        </p:nvSpPr>
        <p:spPr>
          <a:xfrm>
            <a:off x="3465519" y="4550349"/>
            <a:ext cx="19524564" cy="5488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rPr lang="en-US" altLang="zh-CN" dirty="0" smtClean="0"/>
              <a:t>1904</a:t>
            </a:r>
            <a:endParaRPr dirty="0"/>
          </a:p>
          <a:p>
            <a:pPr algn="l">
              <a:defRPr>
                <a:latin typeface="Hannotate SC Regular"/>
                <a:ea typeface="Hannotate SC Regular"/>
                <a:cs typeface="Hannotate SC Regular"/>
                <a:sym typeface="Hannotate SC Regular"/>
              </a:defRPr>
            </a:pPr>
            <a:r>
              <a:rPr lang="zh-CN" altLang="en-US" dirty="0">
                <a:sym typeface="Hannotate SC Regular"/>
              </a:rPr>
              <a:t>为了能将逻辑地址变换为物理地址，在系统中必须设置（ </a:t>
            </a:r>
            <a:r>
              <a:rPr lang="zh-CN" altLang="en-US" dirty="0" smtClean="0">
                <a:sym typeface="Hannotate SC Regular"/>
              </a:rPr>
              <a:t>）</a:t>
            </a:r>
            <a:endParaRPr lang="en-US" altLang="zh-CN" dirty="0" smtClean="0">
              <a:sym typeface="Hannotate SC Regular"/>
            </a:endParaRPr>
          </a:p>
          <a:p>
            <a:pPr algn="l">
              <a:defRPr>
                <a:latin typeface="Hannotate SC Regular"/>
                <a:ea typeface="Hannotate SC Regular"/>
                <a:cs typeface="Hannotate SC Regular"/>
                <a:sym typeface="Hannotate SC Regular"/>
              </a:defRPr>
            </a:pPr>
            <a:endParaRPr dirty="0"/>
          </a:p>
          <a:p>
            <a:pPr algn="l">
              <a:defRPr>
                <a:latin typeface="Hannotate SC Regular"/>
                <a:ea typeface="Hannotate SC Regular"/>
                <a:cs typeface="Hannotate SC Regular"/>
                <a:sym typeface="Hannotate SC Regular"/>
              </a:defRPr>
            </a:pPr>
            <a:r>
              <a:rPr lang="en-US" altLang="zh-CN" dirty="0">
                <a:solidFill>
                  <a:srgbClr val="C00000"/>
                </a:solidFill>
              </a:rPr>
              <a:t>A:</a:t>
            </a:r>
            <a:r>
              <a:rPr lang="zh-CN" altLang="en-US" dirty="0">
                <a:solidFill>
                  <a:srgbClr val="C00000"/>
                </a:solidFill>
              </a:rPr>
              <a:t>地址映射机构</a:t>
            </a:r>
          </a:p>
          <a:p>
            <a:pPr algn="l">
              <a:defRPr>
                <a:latin typeface="Hannotate SC Regular"/>
                <a:ea typeface="Hannotate SC Regular"/>
                <a:cs typeface="Hannotate SC Regular"/>
                <a:sym typeface="Hannotate SC Regular"/>
              </a:defRPr>
            </a:pPr>
            <a:r>
              <a:rPr lang="en-US" altLang="zh-CN" dirty="0"/>
              <a:t>B:</a:t>
            </a:r>
            <a:r>
              <a:rPr lang="zh-CN" altLang="en-US" dirty="0"/>
              <a:t>地址扩充机构</a:t>
            </a:r>
          </a:p>
          <a:p>
            <a:pPr algn="l">
              <a:defRPr>
                <a:latin typeface="Hannotate SC Regular"/>
                <a:ea typeface="Hannotate SC Regular"/>
                <a:cs typeface="Hannotate SC Regular"/>
                <a:sym typeface="Hannotate SC Regular"/>
              </a:defRPr>
            </a:pPr>
            <a:r>
              <a:rPr lang="en-US" altLang="zh-CN" dirty="0"/>
              <a:t>C:</a:t>
            </a:r>
            <a:r>
              <a:rPr lang="zh-CN" altLang="en-US" dirty="0"/>
              <a:t>内存保护机构</a:t>
            </a:r>
          </a:p>
          <a:p>
            <a:pPr algn="l">
              <a:defRPr>
                <a:latin typeface="Hannotate SC Regular"/>
                <a:ea typeface="Hannotate SC Regular"/>
                <a:cs typeface="Hannotate SC Regular"/>
                <a:sym typeface="Hannotate SC Regular"/>
              </a:defRPr>
            </a:pPr>
            <a:r>
              <a:rPr lang="en-US" altLang="zh-CN" dirty="0"/>
              <a:t>D:</a:t>
            </a:r>
            <a:r>
              <a:rPr lang="zh-CN" altLang="en-US" dirty="0"/>
              <a:t>地址共享机构</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1918830872"/>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067" name="🐂牛刀小试"/>
          <p:cNvSpPr/>
          <p:nvPr/>
        </p:nvSpPr>
        <p:spPr>
          <a:xfrm>
            <a:off x="3443132" y="3067948"/>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68"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069" name="模拟题…"/>
          <p:cNvSpPr/>
          <p:nvPr/>
        </p:nvSpPr>
        <p:spPr>
          <a:xfrm>
            <a:off x="3509686" y="5473699"/>
            <a:ext cx="18114911"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内存扩充的任务是借助于______，从______上扩充内存容量，使系统能够向用户提供比物理内存大的存储容量。</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072" name="🐂牛刀小试"/>
          <p:cNvSpPr/>
          <p:nvPr/>
        </p:nvSpPr>
        <p:spPr>
          <a:xfrm>
            <a:off x="3443132" y="3067948"/>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73"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074" name="模拟题…"/>
          <p:cNvSpPr/>
          <p:nvPr/>
        </p:nvSpPr>
        <p:spPr>
          <a:xfrm>
            <a:off x="3509686" y="5473699"/>
            <a:ext cx="18114911"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内存扩充的任务是借助于______，从______上扩充内存容量，使系统能够向用户提供比物理内存大的存储容量。</a:t>
            </a:r>
          </a:p>
        </p:txBody>
      </p:sp>
      <p:sp>
        <p:nvSpPr>
          <p:cNvPr id="1075" name="虚拟技术"/>
          <p:cNvSpPr/>
          <p:nvPr/>
        </p:nvSpPr>
        <p:spPr>
          <a:xfrm>
            <a:off x="10481188" y="5624736"/>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虚拟技术</a:t>
            </a:r>
          </a:p>
        </p:txBody>
      </p:sp>
      <p:sp>
        <p:nvSpPr>
          <p:cNvPr id="1076" name="逻辑"/>
          <p:cNvSpPr/>
          <p:nvPr/>
        </p:nvSpPr>
        <p:spPr>
          <a:xfrm>
            <a:off x="14088140" y="5624736"/>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Bold"/>
                <a:ea typeface="Hannotate SC Bold"/>
                <a:cs typeface="Hannotate SC Bold"/>
                <a:sym typeface="Hannotate SC Bold"/>
              </a:defRPr>
            </a:lvl1pPr>
          </a:lstStyle>
          <a:p>
            <a:r>
              <a:t>逻辑</a:t>
            </a:r>
          </a:p>
        </p:txBody>
      </p:sp>
      <p:sp>
        <p:nvSpPr>
          <p:cNvPr id="9"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047"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48"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049" name="模拟题…"/>
          <p:cNvSpPr/>
          <p:nvPr/>
        </p:nvSpPr>
        <p:spPr>
          <a:xfrm>
            <a:off x="3465519" y="4090183"/>
            <a:ext cx="15578248" cy="543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请说明内存管理的主要任务。</a:t>
            </a:r>
          </a:p>
          <a:p>
            <a:pPr algn="l">
              <a:defRPr>
                <a:latin typeface="Hannotate SC Regular"/>
                <a:ea typeface="Hannotate SC Regular"/>
                <a:cs typeface="Hannotate SC Regular"/>
                <a:sym typeface="Hannotate SC Regular"/>
              </a:defRPr>
            </a:pPr>
            <a:endParaRPr/>
          </a:p>
          <a:p>
            <a:pPr algn="l">
              <a:defRPr>
                <a:solidFill>
                  <a:srgbClr val="FFFFFF"/>
                </a:solidFill>
                <a:latin typeface="Hannotate SC Regular"/>
                <a:ea typeface="Hannotate SC Regular"/>
                <a:cs typeface="Hannotate SC Regular"/>
                <a:sym typeface="Hannotate SC Regular"/>
              </a:defRPr>
            </a:pPr>
            <a:r>
              <a:t>内存管理的主要任务是为多道程序的运行提供良好的环境，方便用户使用内存，提高内存的利用率，以及从逻辑上扩充内存以实现虚拟存储。</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052"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53" name="模拟题…"/>
          <p:cNvSpPr/>
          <p:nvPr/>
        </p:nvSpPr>
        <p:spPr>
          <a:xfrm>
            <a:off x="3465519" y="4090183"/>
            <a:ext cx="15578248" cy="543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请说明内存管理的主要任务。</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内存管理的主要任务是</a:t>
            </a:r>
            <a:r>
              <a:rPr>
                <a:solidFill>
                  <a:schemeClr val="accent5"/>
                </a:solidFill>
              </a:rPr>
              <a:t>为多道程序的运行提供良好的环境</a:t>
            </a:r>
            <a:r>
              <a:t>，</a:t>
            </a:r>
            <a:r>
              <a:rPr>
                <a:solidFill>
                  <a:schemeClr val="accent5"/>
                </a:solidFill>
              </a:rPr>
              <a:t>方便用户使用内存</a:t>
            </a:r>
            <a:r>
              <a:t>，</a:t>
            </a:r>
            <a:r>
              <a:rPr>
                <a:solidFill>
                  <a:schemeClr val="accent5"/>
                </a:solidFill>
              </a:rPr>
              <a:t>提高内存的利用率</a:t>
            </a:r>
            <a:r>
              <a:t>，以及</a:t>
            </a:r>
            <a:r>
              <a:rPr>
                <a:solidFill>
                  <a:schemeClr val="accent5"/>
                </a:solidFill>
              </a:rPr>
              <a:t>从逻辑上扩充内存以实现虚拟存储</a:t>
            </a:r>
            <a:r>
              <a:t>。</a:t>
            </a:r>
          </a:p>
        </p:txBody>
      </p:sp>
      <p:sp>
        <p:nvSpPr>
          <p:cNvPr id="1054"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1079"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081" name="操作系统的功能"/>
          <p:cNvSpPr/>
          <p:nvPr/>
        </p:nvSpPr>
        <p:spPr>
          <a:xfrm>
            <a:off x="435982" y="910069"/>
            <a:ext cx="5110772" cy="1103551"/>
          </a:xfrm>
          <a:prstGeom prst="roundRect">
            <a:avLst>
              <a:gd name="adj" fmla="val 16311"/>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a:solidFill>
                  <a:srgbClr val="FFFFFF"/>
                </a:solidFill>
              </a:defRPr>
            </a:lvl1pPr>
          </a:lstStyle>
          <a:p>
            <a:r>
              <a:t>操作系统的功能</a:t>
            </a:r>
          </a:p>
        </p:txBody>
      </p:sp>
      <p:sp>
        <p:nvSpPr>
          <p:cNvPr id="1082" name="选择题"/>
          <p:cNvSpPr/>
          <p:nvPr/>
        </p:nvSpPr>
        <p:spPr>
          <a:xfrm>
            <a:off x="6265624"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选择题</a:t>
            </a:r>
          </a:p>
        </p:txBody>
      </p:sp>
      <p:sp>
        <p:nvSpPr>
          <p:cNvPr id="1083" name="填空题"/>
          <p:cNvSpPr/>
          <p:nvPr/>
        </p:nvSpPr>
        <p:spPr>
          <a:xfrm>
            <a:off x="8094433"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填空题</a:t>
            </a:r>
          </a:p>
        </p:txBody>
      </p:sp>
      <p:sp>
        <p:nvSpPr>
          <p:cNvPr id="1084" name="简答题"/>
          <p:cNvSpPr/>
          <p:nvPr/>
        </p:nvSpPr>
        <p:spPr>
          <a:xfrm>
            <a:off x="9923241" y="1093544"/>
            <a:ext cx="1485901" cy="736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简答题</a:t>
            </a:r>
          </a:p>
        </p:txBody>
      </p:sp>
      <p:sp>
        <p:nvSpPr>
          <p:cNvPr id="1085" name="管理计算机资源"/>
          <p:cNvSpPr/>
          <p:nvPr/>
        </p:nvSpPr>
        <p:spPr>
          <a:xfrm>
            <a:off x="673999" y="4141827"/>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管理计算机资源</a:t>
            </a:r>
          </a:p>
        </p:txBody>
      </p:sp>
      <p:sp>
        <p:nvSpPr>
          <p:cNvPr id="1086" name="提供用户接口"/>
          <p:cNvSpPr/>
          <p:nvPr/>
        </p:nvSpPr>
        <p:spPr>
          <a:xfrm>
            <a:off x="673999" y="8750074"/>
            <a:ext cx="4274543" cy="1874264"/>
          </a:xfrm>
          <a:prstGeom prst="roundRect">
            <a:avLst>
              <a:gd name="adj" fmla="val 10164"/>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a:solidFill>
                  <a:srgbClr val="FFFFFF"/>
                </a:solidFill>
              </a:defRPr>
            </a:lvl1pPr>
          </a:lstStyle>
          <a:p>
            <a:r>
              <a:t>提供用户接口</a:t>
            </a:r>
          </a:p>
        </p:txBody>
      </p:sp>
      <p:sp>
        <p:nvSpPr>
          <p:cNvPr id="1087" name="内存管理"/>
          <p:cNvSpPr/>
          <p:nvPr/>
        </p:nvSpPr>
        <p:spPr>
          <a:xfrm>
            <a:off x="6227790" y="3056757"/>
            <a:ext cx="2842833"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内存管理</a:t>
            </a:r>
          </a:p>
        </p:txBody>
      </p:sp>
      <p:sp>
        <p:nvSpPr>
          <p:cNvPr id="1088" name="进程管理"/>
          <p:cNvSpPr/>
          <p:nvPr/>
        </p:nvSpPr>
        <p:spPr>
          <a:xfrm>
            <a:off x="6227790" y="4044831"/>
            <a:ext cx="2842833" cy="1103551"/>
          </a:xfrm>
          <a:prstGeom prst="roundRect">
            <a:avLst>
              <a:gd name="adj" fmla="val 16311"/>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进程管理</a:t>
            </a:r>
          </a:p>
        </p:txBody>
      </p:sp>
      <p:sp>
        <p:nvSpPr>
          <p:cNvPr id="1089" name="设备管理"/>
          <p:cNvSpPr/>
          <p:nvPr/>
        </p:nvSpPr>
        <p:spPr>
          <a:xfrm>
            <a:off x="6227790" y="501053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设备管理</a:t>
            </a:r>
          </a:p>
        </p:txBody>
      </p:sp>
      <p:sp>
        <p:nvSpPr>
          <p:cNvPr id="1090" name="线条"/>
          <p:cNvSpPr/>
          <p:nvPr/>
        </p:nvSpPr>
        <p:spPr>
          <a:xfrm flipV="1">
            <a:off x="5810360" y="3354322"/>
            <a:ext cx="1" cy="3449273"/>
          </a:xfrm>
          <a:prstGeom prst="line">
            <a:avLst/>
          </a:prstGeom>
          <a:ln w="38100">
            <a:solidFill>
              <a:srgbClr val="000000"/>
            </a:solidFill>
            <a:miter lim="400000"/>
          </a:ln>
        </p:spPr>
        <p:txBody>
          <a:bodyPr lIns="50800" tIns="50800" rIns="50800" bIns="50800" anchor="ctr"/>
          <a:lstStyle/>
          <a:p>
            <a:pPr>
              <a:defRPr sz="3200"/>
            </a:pPr>
            <a:endParaRPr/>
          </a:p>
        </p:txBody>
      </p:sp>
      <p:sp>
        <p:nvSpPr>
          <p:cNvPr id="1091" name="线条"/>
          <p:cNvSpPr/>
          <p:nvPr/>
        </p:nvSpPr>
        <p:spPr>
          <a:xfrm>
            <a:off x="5241492" y="5078958"/>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092" name="文件管理"/>
          <p:cNvSpPr/>
          <p:nvPr/>
        </p:nvSpPr>
        <p:spPr>
          <a:xfrm>
            <a:off x="6227790" y="5997609"/>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文件管理</a:t>
            </a:r>
          </a:p>
        </p:txBody>
      </p:sp>
      <p:sp>
        <p:nvSpPr>
          <p:cNvPr id="1093" name="命令接口"/>
          <p:cNvSpPr/>
          <p:nvPr/>
        </p:nvSpPr>
        <p:spPr>
          <a:xfrm>
            <a:off x="6167189" y="7835206"/>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命令接口</a:t>
            </a:r>
          </a:p>
        </p:txBody>
      </p:sp>
      <p:sp>
        <p:nvSpPr>
          <p:cNvPr id="1094" name="图形用户接口"/>
          <p:cNvSpPr/>
          <p:nvPr/>
        </p:nvSpPr>
        <p:spPr>
          <a:xfrm>
            <a:off x="6167189" y="9140260"/>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图形用户接口</a:t>
            </a:r>
          </a:p>
        </p:txBody>
      </p:sp>
      <p:sp>
        <p:nvSpPr>
          <p:cNvPr id="1095" name="线条"/>
          <p:cNvSpPr/>
          <p:nvPr/>
        </p:nvSpPr>
        <p:spPr>
          <a:xfrm flipV="1">
            <a:off x="5815683" y="7978287"/>
            <a:ext cx="1" cy="3449274"/>
          </a:xfrm>
          <a:prstGeom prst="line">
            <a:avLst/>
          </a:prstGeom>
          <a:ln w="38100">
            <a:solidFill>
              <a:srgbClr val="000000"/>
            </a:solidFill>
            <a:miter lim="400000"/>
          </a:ln>
        </p:spPr>
        <p:txBody>
          <a:bodyPr lIns="50800" tIns="50800" rIns="50800" bIns="50800" anchor="ctr"/>
          <a:lstStyle/>
          <a:p>
            <a:pPr>
              <a:defRPr sz="3200"/>
            </a:pPr>
            <a:endParaRPr/>
          </a:p>
        </p:txBody>
      </p:sp>
      <p:sp>
        <p:nvSpPr>
          <p:cNvPr id="1096" name="线条"/>
          <p:cNvSpPr/>
          <p:nvPr/>
        </p:nvSpPr>
        <p:spPr>
          <a:xfrm>
            <a:off x="5246815" y="970292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097" name="程序接口"/>
          <p:cNvSpPr/>
          <p:nvPr/>
        </p:nvSpPr>
        <p:spPr>
          <a:xfrm>
            <a:off x="6167189" y="10435655"/>
            <a:ext cx="4584615"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b="1">
                <a:latin typeface="Helvetica"/>
                <a:ea typeface="Helvetica"/>
                <a:cs typeface="Helvetica"/>
                <a:sym typeface="Helvetica"/>
              </a:defRPr>
            </a:lvl1pPr>
          </a:lstStyle>
          <a:p>
            <a:r>
              <a:t>程序接口</a:t>
            </a:r>
          </a:p>
        </p:txBody>
      </p:sp>
      <p:sp>
        <p:nvSpPr>
          <p:cNvPr id="1098" name="内容：…"/>
          <p:cNvSpPr/>
          <p:nvPr/>
        </p:nvSpPr>
        <p:spPr>
          <a:xfrm>
            <a:off x="9469002" y="3456807"/>
            <a:ext cx="13700943" cy="2501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内容：</a:t>
            </a:r>
          </a:p>
          <a:p>
            <a:pPr algn="just">
              <a:defRPr sz="4500"/>
            </a:pPr>
            <a:r>
              <a:t>进程的描述与组织、进程控制、进程同步、进程通信及进程调度。</a:t>
            </a:r>
          </a:p>
        </p:txBody>
      </p:sp>
      <p:pic>
        <p:nvPicPr>
          <p:cNvPr id="1099" name="屏幕快照 2019-02-25 下午5.50.47.png" descr="屏幕快照 2019-02-25 下午5.50.47.png"/>
          <p:cNvPicPr>
            <a:picLocks noChangeAspect="1"/>
          </p:cNvPicPr>
          <p:nvPr/>
        </p:nvPicPr>
        <p:blipFill>
          <a:blip r:embed="rId5">
            <a:extLst/>
          </a:blip>
          <a:stretch>
            <a:fillRect/>
          </a:stretch>
        </p:blipFill>
        <p:spPr>
          <a:xfrm>
            <a:off x="19606328" y="649471"/>
            <a:ext cx="4359408" cy="1180674"/>
          </a:xfrm>
          <a:prstGeom prst="rect">
            <a:avLst/>
          </a:prstGeom>
          <a:ln w="12700">
            <a:miter lim="400000"/>
          </a:ln>
        </p:spPr>
      </p:pic>
      <p:sp>
        <p:nvSpPr>
          <p:cNvPr id="24"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104"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05" name="模拟题…"/>
          <p:cNvSpPr/>
          <p:nvPr/>
        </p:nvSpPr>
        <p:spPr>
          <a:xfrm>
            <a:off x="3465519" y="3712225"/>
            <a:ext cx="15578248" cy="721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完成进程创建、撤销进程、唤醒进程和阻塞进程等操作，是进程管理中的（  ）</a:t>
            </a:r>
          </a:p>
          <a:p>
            <a:pPr algn="l">
              <a:defRPr>
                <a:latin typeface="Hannotate SC Regular"/>
                <a:ea typeface="Hannotate SC Regular"/>
                <a:cs typeface="Hannotate SC Regular"/>
                <a:sym typeface="Hannotate SC Regular"/>
              </a:defRPr>
            </a:pPr>
            <a:endParaRPr/>
          </a:p>
          <a:p>
            <a:pPr algn="l">
              <a:defRPr>
                <a:latin typeface="Hannotate SC Regular"/>
                <a:ea typeface="Hannotate SC Regular"/>
                <a:cs typeface="Hannotate SC Regular"/>
                <a:sym typeface="Hannotate SC Regular"/>
              </a:defRPr>
            </a:pPr>
            <a:r>
              <a:t>A. 进程控制</a:t>
            </a:r>
          </a:p>
          <a:p>
            <a:pPr algn="l">
              <a:defRPr>
                <a:latin typeface="Hannotate SC Regular"/>
                <a:ea typeface="Hannotate SC Regular"/>
                <a:cs typeface="Hannotate SC Regular"/>
                <a:sym typeface="Hannotate SC Regular"/>
              </a:defRPr>
            </a:pPr>
            <a:r>
              <a:t>B. 进程同步</a:t>
            </a:r>
          </a:p>
          <a:p>
            <a:pPr algn="l">
              <a:defRPr>
                <a:latin typeface="Hannotate SC Regular"/>
                <a:ea typeface="Hannotate SC Regular"/>
                <a:cs typeface="Hannotate SC Regular"/>
                <a:sym typeface="Hannotate SC Regular"/>
              </a:defRPr>
            </a:pPr>
            <a:r>
              <a:t>C. 进程通信</a:t>
            </a:r>
          </a:p>
          <a:p>
            <a:pPr algn="l">
              <a:defRPr>
                <a:latin typeface="Hannotate SC Regular"/>
                <a:ea typeface="Hannotate SC Regular"/>
                <a:cs typeface="Hannotate SC Regular"/>
                <a:sym typeface="Hannotate SC Regular"/>
              </a:defRPr>
            </a:pPr>
            <a:r>
              <a:t>D. 进程调度</a:t>
            </a:r>
          </a:p>
        </p:txBody>
      </p:sp>
      <p:sp>
        <p:nvSpPr>
          <p:cNvPr id="1106"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109"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10" name="模拟题…"/>
          <p:cNvSpPr/>
          <p:nvPr/>
        </p:nvSpPr>
        <p:spPr>
          <a:xfrm>
            <a:off x="3465519" y="3712225"/>
            <a:ext cx="15578248" cy="721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完成进程创建、撤销进程、唤醒进程和阻塞进程等操作，是进程管理中的（ </a:t>
            </a:r>
            <a:r>
              <a:rPr>
                <a:solidFill>
                  <a:schemeClr val="accent5"/>
                </a:solidFill>
                <a:latin typeface="Hannotate SC Bold"/>
                <a:ea typeface="Hannotate SC Bold"/>
                <a:cs typeface="Hannotate SC Bold"/>
                <a:sym typeface="Hannotate SC Bold"/>
              </a:rPr>
              <a:t>A</a:t>
            </a:r>
            <a:r>
              <a:t> ）</a:t>
            </a:r>
          </a:p>
          <a:p>
            <a:pPr algn="l">
              <a:defRPr>
                <a:solidFill>
                  <a:schemeClr val="accent5"/>
                </a:solidFill>
                <a:latin typeface="Hannotate SC Regular"/>
                <a:ea typeface="Hannotate SC Regular"/>
                <a:cs typeface="Hannotate SC Regular"/>
                <a:sym typeface="Hannotate SC Regular"/>
              </a:defRPr>
            </a:pPr>
            <a:endParaRPr/>
          </a:p>
          <a:p>
            <a:pPr algn="l">
              <a:defRPr>
                <a:solidFill>
                  <a:schemeClr val="accent5"/>
                </a:solidFill>
                <a:latin typeface="Hannotate SC Regular"/>
                <a:ea typeface="Hannotate SC Regular"/>
                <a:cs typeface="Hannotate SC Regular"/>
                <a:sym typeface="Hannotate SC Regular"/>
              </a:defRPr>
            </a:pPr>
            <a:r>
              <a:t>A. 进程控制</a:t>
            </a:r>
          </a:p>
          <a:p>
            <a:pPr algn="l">
              <a:defRPr>
                <a:latin typeface="Hannotate SC Regular"/>
                <a:ea typeface="Hannotate SC Regular"/>
                <a:cs typeface="Hannotate SC Regular"/>
                <a:sym typeface="Hannotate SC Regular"/>
              </a:defRPr>
            </a:pPr>
            <a:r>
              <a:t>B. 进程同步</a:t>
            </a:r>
          </a:p>
          <a:p>
            <a:pPr algn="l">
              <a:defRPr>
                <a:latin typeface="Hannotate SC Regular"/>
                <a:ea typeface="Hannotate SC Regular"/>
                <a:cs typeface="Hannotate SC Regular"/>
                <a:sym typeface="Hannotate SC Regular"/>
              </a:defRPr>
            </a:pPr>
            <a:r>
              <a:t>C. 进程通信</a:t>
            </a:r>
          </a:p>
          <a:p>
            <a:pPr algn="l">
              <a:defRPr>
                <a:latin typeface="Hannotate SC Regular"/>
                <a:ea typeface="Hannotate SC Regular"/>
                <a:cs typeface="Hannotate SC Regular"/>
                <a:sym typeface="Hannotate SC Regular"/>
              </a:defRPr>
            </a:pPr>
            <a:r>
              <a:t>D. 进程调度</a:t>
            </a:r>
          </a:p>
        </p:txBody>
      </p:sp>
      <p:sp>
        <p:nvSpPr>
          <p:cNvPr id="1111"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Chapter 1 操作系统简介"/>
          <p:cNvSpPr/>
          <p:nvPr/>
        </p:nvSpPr>
        <p:spPr>
          <a:xfrm>
            <a:off x="10054728" y="12765819"/>
            <a:ext cx="42745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1 操作系统简介</a:t>
            </a:r>
          </a:p>
        </p:txBody>
      </p:sp>
      <p:sp>
        <p:nvSpPr>
          <p:cNvPr id="1114" name="🐂牛刀小试"/>
          <p:cNvSpPr/>
          <p:nvPr/>
        </p:nvSpPr>
        <p:spPr>
          <a:xfrm>
            <a:off x="3443132" y="2094534"/>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15" name="模拟题…"/>
          <p:cNvSpPr/>
          <p:nvPr/>
        </p:nvSpPr>
        <p:spPr>
          <a:xfrm>
            <a:off x="3465519" y="5934725"/>
            <a:ext cx="15578248"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annotate SC Regular"/>
                <a:ea typeface="Hannotate SC Regular"/>
                <a:cs typeface="Hannotate SC Regular"/>
                <a:sym typeface="Hannotate SC Regular"/>
              </a:defRPr>
            </a:pPr>
            <a:r>
              <a:t>模拟题</a:t>
            </a:r>
          </a:p>
          <a:p>
            <a:pPr algn="l">
              <a:defRPr>
                <a:latin typeface="Hannotate SC Regular"/>
                <a:ea typeface="Hannotate SC Regular"/>
                <a:cs typeface="Hannotate SC Regular"/>
                <a:sym typeface="Hannotate SC Regular"/>
              </a:defRPr>
            </a:pPr>
            <a:r>
              <a:t>从多个可执行的进程中选出一个进程，把处理机分配给它指的是进程______功能。</a:t>
            </a:r>
          </a:p>
        </p:txBody>
      </p:sp>
      <p:sp>
        <p:nvSpPr>
          <p:cNvPr id="1116" name="第四节 操作系统的功能"/>
          <p:cNvSpPr/>
          <p:nvPr/>
        </p:nvSpPr>
        <p:spPr>
          <a:xfrm>
            <a:off x="10061178" y="105864"/>
            <a:ext cx="42616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操作系统的功能</a:t>
            </a:r>
          </a:p>
        </p:txBody>
      </p:sp>
      <p:sp>
        <p:nvSpPr>
          <p:cNvPr id="7" name="1.4 操作系统的功能"/>
          <p:cNvSpPr/>
          <p:nvPr/>
        </p:nvSpPr>
        <p:spPr>
          <a:xfrm>
            <a:off x="206911" y="105864"/>
            <a:ext cx="5411738"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dirty="0">
                <a:solidFill>
                  <a:schemeClr val="bg2"/>
                </a:solidFill>
                <a:latin typeface="SimSun" charset="-122"/>
                <a:ea typeface="SimSun" charset="-122"/>
                <a:cs typeface="SimSun" charset="-122"/>
              </a:rPr>
              <a:t>1.4.0</a:t>
            </a:r>
            <a:r>
              <a:rPr lang="zh-CN" altLang="en-US" dirty="0">
                <a:solidFill>
                  <a:schemeClr val="bg2"/>
                </a:solidFill>
                <a:latin typeface="SimSun" charset="-122"/>
                <a:ea typeface="SimSun" charset="-122"/>
                <a:cs typeface="SimSun" charset="-122"/>
              </a:rPr>
              <a:t>零、操作系统的功能</a:t>
            </a:r>
            <a:endParaRPr dirty="0">
              <a:solidFill>
                <a:schemeClr val="bg2"/>
              </a:solidFill>
              <a:latin typeface="SimSun" charset="-122"/>
              <a:ea typeface="SimSun" charset="-122"/>
              <a:cs typeface="SimSun" charset="-122"/>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237</TotalTime>
  <Words>3266</Words>
  <Application>Microsoft Macintosh PowerPoint</Application>
  <PresentationFormat>自定义</PresentationFormat>
  <Paragraphs>1438</Paragraphs>
  <Slides>130</Slides>
  <Notes>50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130</vt:i4>
      </vt:variant>
    </vt:vector>
  </HeadingPairs>
  <TitlesOfParts>
    <vt:vector size="147" baseType="lpstr">
      <vt:lpstr>Apple Color Emoji</vt:lpstr>
      <vt:lpstr>Hannotate SC Bold</vt:lpstr>
      <vt:lpstr>Hannotate SC Regular</vt:lpstr>
      <vt:lpstr>HanziPen SC Bold</vt:lpstr>
      <vt:lpstr>HanziPen SC Regular</vt:lpstr>
      <vt:lpstr>Helvetica</vt:lpstr>
      <vt:lpstr>Helvetica Light</vt:lpstr>
      <vt:lpstr>Helvetica Neue</vt:lpstr>
      <vt:lpstr>Lantinghei SC Demibold</vt:lpstr>
      <vt:lpstr>Lantinghei SC Extralight</vt:lpstr>
      <vt:lpstr>SF Pro Display Regular</vt:lpstr>
      <vt:lpstr>SimHei</vt:lpstr>
      <vt:lpstr>SimSun</vt:lpstr>
      <vt:lpstr>Times New Roman</vt:lpstr>
      <vt:lpstr>华文细黑</vt:lpstr>
      <vt:lpstr>Arial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21</cp:revision>
  <dcterms:modified xsi:type="dcterms:W3CDTF">2020-02-25T03:31:26Z</dcterms:modified>
</cp:coreProperties>
</file>